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9" r:id="rId5"/>
    <p:sldId id="262" r:id="rId6"/>
    <p:sldId id="273" r:id="rId7"/>
    <p:sldId id="270" r:id="rId8"/>
    <p:sldId id="271" r:id="rId9"/>
    <p:sldId id="264" r:id="rId10"/>
    <p:sldId id="266" r:id="rId11"/>
    <p:sldId id="26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4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5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4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89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1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9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4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0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9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4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8D1E-6597-49CC-BD67-EE254C09311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03B22B-1D0E-45D5-BA53-FD593618F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2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AC98EA-039D-4C3B-6699-30C895A2F98B}"/>
              </a:ext>
            </a:extLst>
          </p:cNvPr>
          <p:cNvSpPr txBox="1"/>
          <p:nvPr/>
        </p:nvSpPr>
        <p:spPr>
          <a:xfrm>
            <a:off x="6657653" y="5229277"/>
            <a:ext cx="525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Сапсай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Людмила Васильевна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русского языка и литературы МАОУ гимназия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92 г. Краснодара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9C1214-8BB6-A2ED-00B0-B71E6877B538}"/>
              </a:ext>
            </a:extLst>
          </p:cNvPr>
          <p:cNvSpPr/>
          <p:nvPr/>
        </p:nvSpPr>
        <p:spPr>
          <a:xfrm>
            <a:off x="303277" y="1519097"/>
            <a:ext cx="1188872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/>
                <a:solidFill>
                  <a:schemeClr val="accent3"/>
                </a:solidFill>
                <a:effectLst/>
              </a:rPr>
              <a:t>О подготовке к экзамену по русскому языку 2023</a:t>
            </a:r>
          </a:p>
        </p:txBody>
      </p:sp>
    </p:spTree>
    <p:extLst>
      <p:ext uri="{BB962C8B-B14F-4D97-AF65-F5344CB8AC3E}">
        <p14:creationId xmlns:p14="http://schemas.microsoft.com/office/powerpoint/2010/main" val="326959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FF66AB-D191-2BE4-1ED2-72E0B626819F}"/>
              </a:ext>
            </a:extLst>
          </p:cNvPr>
          <p:cNvSpPr txBox="1"/>
          <p:nvPr/>
        </p:nvSpPr>
        <p:spPr>
          <a:xfrm>
            <a:off x="1962833" y="55274"/>
            <a:ext cx="865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пособия по русскому языку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B62642-D112-9BB7-F291-03203235C899}"/>
              </a:ext>
            </a:extLst>
          </p:cNvPr>
          <p:cNvSpPr txBox="1"/>
          <p:nvPr/>
        </p:nvSpPr>
        <p:spPr>
          <a:xfrm>
            <a:off x="378686" y="3611211"/>
            <a:ext cx="16551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Тесты по грамматике русского языка. </a:t>
            </a:r>
            <a:endParaRPr lang="ru-RU" dirty="0" smtClean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dirty="0" smtClean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Н.Г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Ткаченко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D08599A-FB61-27A3-5D49-31997D3A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4" y="807209"/>
            <a:ext cx="1726092" cy="27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51084F9-F351-F0B5-FF42-D58736FF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92" y="903004"/>
            <a:ext cx="1698486" cy="26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06BBEB-A664-F38B-54A0-BFD6CD93B45C}"/>
              </a:ext>
            </a:extLst>
          </p:cNvPr>
          <p:cNvSpPr txBox="1"/>
          <p:nvPr/>
        </p:nvSpPr>
        <p:spPr>
          <a:xfrm>
            <a:off x="2247792" y="3674237"/>
            <a:ext cx="1784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ЕГЭ: 2000 заданий с ответами по русскому языку. </a:t>
            </a:r>
            <a:r>
              <a:rPr lang="ru-RU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И.П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Васильевых, </a:t>
            </a:r>
            <a:r>
              <a:rPr lang="ru-RU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Ю.Н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Гостева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86FADF5-E463-DB96-5A87-5658E000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64" y="903004"/>
            <a:ext cx="1748767" cy="26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12B600-D656-8754-01C6-98716BD0CE18}"/>
              </a:ext>
            </a:extLst>
          </p:cNvPr>
          <p:cNvSpPr txBox="1"/>
          <p:nvPr/>
        </p:nvSpPr>
        <p:spPr>
          <a:xfrm>
            <a:off x="4316946" y="3674237"/>
            <a:ext cx="1538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ЕГЭ 2023 Русский язык. </a:t>
            </a:r>
            <a:endParaRPr lang="ru-RU" dirty="0" smtClean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dirty="0" err="1" smtClean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И.Цыбулько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Русский язык. Единый государственный экзамен. Готовимся к итоговой аттестации">
            <a:extLst>
              <a:ext uri="{FF2B5EF4-FFF2-40B4-BE49-F238E27FC236}">
                <a16:creationId xmlns:a16="http://schemas.microsoft.com/office/drawing/2014/main" xmlns="" id="{AF3DD8F1-8FCA-9089-A922-BB467882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01660"/>
            <a:ext cx="1927372" cy="26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03139F-B51A-0274-652C-E2607EC3006A}"/>
              </a:ext>
            </a:extLst>
          </p:cNvPr>
          <p:cNvSpPr txBox="1"/>
          <p:nvPr/>
        </p:nvSpPr>
        <p:spPr>
          <a:xfrm>
            <a:off x="6273302" y="3662682"/>
            <a:ext cx="1580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Русский язык. ЕГЭ. Готовимся к итоговой аттестации. </a:t>
            </a:r>
            <a:r>
              <a:rPr lang="ru-RU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С.В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Драбкина, </a:t>
            </a:r>
            <a:r>
              <a:rPr lang="ru-RU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Д.И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Субботин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2D5636C5-0E70-BEE0-D345-8065307F4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39" y="901660"/>
            <a:ext cx="1867379" cy="26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50F0B9-9B6C-915B-7D20-EA9887A8B125}"/>
              </a:ext>
            </a:extLst>
          </p:cNvPr>
          <p:cNvSpPr txBox="1"/>
          <p:nvPr/>
        </p:nvSpPr>
        <p:spPr>
          <a:xfrm>
            <a:off x="8265443" y="3674237"/>
            <a:ext cx="205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ЕГЭ 2023 Русский язык. </a:t>
            </a:r>
            <a:endParaRPr lang="ru-RU" dirty="0" smtClean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dirty="0" smtClean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10-11 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класс. Тематический тренинг. Модели сочинения. </a:t>
            </a:r>
            <a:r>
              <a:rPr lang="ru-RU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Н.А.Сенина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, </a:t>
            </a:r>
            <a:endParaRPr lang="ru-RU" dirty="0" smtClean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dirty="0" smtClean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С.В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Гармаш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F8B19319-0E3A-23C2-595C-1F275662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686" y="901660"/>
            <a:ext cx="1755792" cy="26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6ABDE2-FB43-F10D-6DD1-0FDDEA24FC15}"/>
              </a:ext>
            </a:extLst>
          </p:cNvPr>
          <p:cNvSpPr txBox="1"/>
          <p:nvPr/>
        </p:nvSpPr>
        <p:spPr>
          <a:xfrm>
            <a:off x="10264686" y="3720403"/>
            <a:ext cx="1927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Русский язык. Курс интенсивной подготовки. Сочинение </a:t>
            </a:r>
            <a:endParaRPr lang="ru-RU" dirty="0" smtClean="0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dirty="0" smtClean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на </a:t>
            </a:r>
            <a:r>
              <a:rPr lang="ru-RU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ЕГЭ. </a:t>
            </a:r>
            <a:r>
              <a:rPr lang="ru-RU" dirty="0" err="1" smtClean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Нарушевич</a:t>
            </a:r>
            <a:r>
              <a:rPr lang="ru-RU" dirty="0" smtClean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А.Г., Сенина Н.А.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DBA67C6F-616F-774A-E829-613134A5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08" y="1295642"/>
            <a:ext cx="5991225" cy="16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D38695-87A8-D29C-98BF-4181DC0F0E2D}"/>
              </a:ext>
            </a:extLst>
          </p:cNvPr>
          <p:cNvSpPr txBox="1"/>
          <p:nvPr/>
        </p:nvSpPr>
        <p:spPr>
          <a:xfrm>
            <a:off x="8256765" y="297639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https://rus-ege.sdamgia.ru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885B8BC-2FA6-D10D-8693-BDDE6344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15" y="3675200"/>
            <a:ext cx="5557985" cy="2586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38BAE7-BC79-0157-A815-80DD927E8F2F}"/>
              </a:ext>
            </a:extLst>
          </p:cNvPr>
          <p:cNvSpPr txBox="1"/>
          <p:nvPr/>
        </p:nvSpPr>
        <p:spPr>
          <a:xfrm>
            <a:off x="538015" y="2976397"/>
            <a:ext cx="565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https://fipi.ru/ege/otkrytyy-bank-zadaniy-ege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FF66AB-D191-2BE4-1ED2-72E0B626819F}"/>
              </a:ext>
            </a:extLst>
          </p:cNvPr>
          <p:cNvSpPr txBox="1"/>
          <p:nvPr/>
        </p:nvSpPr>
        <p:spPr>
          <a:xfrm>
            <a:off x="1864189" y="269133"/>
            <a:ext cx="865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 по русскому языку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9213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8BA6BD-C39B-44F2-9841-18EB662FD875}"/>
              </a:ext>
            </a:extLst>
          </p:cNvPr>
          <p:cNvSpPr/>
          <p:nvPr/>
        </p:nvSpPr>
        <p:spPr>
          <a:xfrm>
            <a:off x="3145513" y="1859339"/>
            <a:ext cx="590097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/>
                <a:solidFill>
                  <a:schemeClr val="accent3"/>
                </a:solidFill>
                <a:effectLst/>
              </a:rPr>
              <a:t>БЛАГОДАРЮ </a:t>
            </a:r>
          </a:p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ЗА</a:t>
            </a:r>
          </a:p>
          <a:p>
            <a:pPr algn="ctr"/>
            <a:r>
              <a:rPr lang="ru-RU" sz="6600" b="1" cap="none" spc="0" dirty="0">
                <a:ln/>
                <a:solidFill>
                  <a:schemeClr val="accent3"/>
                </a:solidFill>
                <a:effectLst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119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40EEA9-7102-8D85-92BC-FB55CBCAFC2B}"/>
              </a:ext>
            </a:extLst>
          </p:cNvPr>
          <p:cNvSpPr txBox="1"/>
          <p:nvPr/>
        </p:nvSpPr>
        <p:spPr>
          <a:xfrm>
            <a:off x="2247472" y="451794"/>
            <a:ext cx="7697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ТРИ ФАКТОРА, КОТОРЫЕ ВЛИЯЮТ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 УСПЕШНУЮ СДАЧУ ЭКЗАМЕНА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D1FACD-DBBD-37AA-75BD-A441F509F7BF}"/>
              </a:ext>
            </a:extLst>
          </p:cNvPr>
          <p:cNvSpPr txBox="1"/>
          <p:nvPr/>
        </p:nvSpPr>
        <p:spPr>
          <a:xfrm>
            <a:off x="989744" y="1740852"/>
            <a:ext cx="10212512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1)	познавательный (интеллектуальный) – уровень знаний человека;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2)	мотивационный – нацеленность на выполнение учебных задач и возможных трудностей;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3)	эмоциональный – способность выдержать напряженный экзаменационный марафон. </a:t>
            </a:r>
          </a:p>
        </p:txBody>
      </p:sp>
    </p:spTree>
    <p:extLst>
      <p:ext uri="{BB962C8B-B14F-4D97-AF65-F5344CB8AC3E}">
        <p14:creationId xmlns:p14="http://schemas.microsoft.com/office/powerpoint/2010/main" val="50156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E8A734-5AC5-09F6-A62B-9929C5A6E2D8}"/>
              </a:ext>
            </a:extLst>
          </p:cNvPr>
          <p:cNvSpPr txBox="1"/>
          <p:nvPr/>
        </p:nvSpPr>
        <p:spPr>
          <a:xfrm>
            <a:off x="1721349" y="5981252"/>
            <a:ext cx="992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Максимальный первичный балл – 54 балла.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0AB6D1-B9CD-6619-AC4B-BA8A281B16FF}"/>
              </a:ext>
            </a:extLst>
          </p:cNvPr>
          <p:cNvSpPr txBox="1"/>
          <p:nvPr/>
        </p:nvSpPr>
        <p:spPr>
          <a:xfrm>
            <a:off x="441788" y="1516470"/>
            <a:ext cx="6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ЧАСТЬ 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26 заданий с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кратким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ответом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8AF2E2-B2AA-334F-2B11-3D01F89A97D9}"/>
              </a:ext>
            </a:extLst>
          </p:cNvPr>
          <p:cNvSpPr txBox="1"/>
          <p:nvPr/>
        </p:nvSpPr>
        <p:spPr>
          <a:xfrm>
            <a:off x="5501811" y="3593228"/>
            <a:ext cx="631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ЧАСТЬ 2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сочинение-рассуждение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86FC0F-5E04-74BF-C3C1-60B43299DA0A}"/>
              </a:ext>
            </a:extLst>
          </p:cNvPr>
          <p:cNvSpPr txBox="1"/>
          <p:nvPr/>
        </p:nvSpPr>
        <p:spPr>
          <a:xfrm>
            <a:off x="907549" y="2183770"/>
            <a:ext cx="504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30 ПБ (56% - выполнение заданий первой части)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E30D40-4F5B-F068-401D-173B5D77BF6A}"/>
              </a:ext>
            </a:extLst>
          </p:cNvPr>
          <p:cNvSpPr txBox="1"/>
          <p:nvPr/>
        </p:nvSpPr>
        <p:spPr>
          <a:xfrm>
            <a:off x="6178622" y="4259777"/>
            <a:ext cx="495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24 ПБ (44% - за сочинение)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C32B22-D55C-93EB-428E-669869900E78}"/>
              </a:ext>
            </a:extLst>
          </p:cNvPr>
          <p:cNvSpPr txBox="1"/>
          <p:nvPr/>
        </p:nvSpPr>
        <p:spPr>
          <a:xfrm>
            <a:off x="2247472" y="215488"/>
            <a:ext cx="8869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ЕГЭ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5507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8A5503B-44D0-F5B9-BFBD-9999C9048A60}"/>
              </a:ext>
            </a:extLst>
          </p:cNvPr>
          <p:cNvSpPr/>
          <p:nvPr/>
        </p:nvSpPr>
        <p:spPr>
          <a:xfrm>
            <a:off x="6504502" y="1567049"/>
            <a:ext cx="5405920" cy="2686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125BBE-AF51-3A2F-515B-5AF1DE76B439}"/>
              </a:ext>
            </a:extLst>
          </p:cNvPr>
          <p:cNvSpPr/>
          <p:nvPr/>
        </p:nvSpPr>
        <p:spPr>
          <a:xfrm>
            <a:off x="281578" y="1567049"/>
            <a:ext cx="5405920" cy="2686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132868-027A-9DB0-2751-6E3CB9C39CAB}"/>
              </a:ext>
            </a:extLst>
          </p:cNvPr>
          <p:cNvSpPr txBox="1"/>
          <p:nvPr/>
        </p:nvSpPr>
        <p:spPr>
          <a:xfrm>
            <a:off x="1769081" y="287406"/>
            <a:ext cx="8653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ЧТО НУЖНО ЗНАТЬ, ЧТОБЫ ПОЛУЧИТЬ ВЫСОКИЙ БАЛЛ?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1DAB3B-7FE7-34D4-C391-E765E46E21D7}"/>
              </a:ext>
            </a:extLst>
          </p:cNvPr>
          <p:cNvSpPr txBox="1"/>
          <p:nvPr/>
        </p:nvSpPr>
        <p:spPr>
          <a:xfrm>
            <a:off x="1162587" y="1698274"/>
            <a:ext cx="364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Орфоэпический словник.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ЕГЭ. Русский язык. 2023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A918FA-9147-B573-22A6-CAA2855A5ADB}"/>
              </a:ext>
            </a:extLst>
          </p:cNvPr>
          <p:cNvSpPr txBox="1"/>
          <p:nvPr/>
        </p:nvSpPr>
        <p:spPr>
          <a:xfrm>
            <a:off x="716834" y="2478431"/>
            <a:ext cx="2720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Августовский 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агронОмия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балОванный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вероисповЕдание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462475-6955-356C-57E7-AF41ABB4991F}"/>
              </a:ext>
            </a:extLst>
          </p:cNvPr>
          <p:cNvSpPr txBox="1"/>
          <p:nvPr/>
        </p:nvSpPr>
        <p:spPr>
          <a:xfrm>
            <a:off x="7385511" y="1698273"/>
            <a:ext cx="3643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Словарик паронимов.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ЕГЭ. Русский язык. 2023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6738EA-E371-8267-45DB-19397D6F6667}"/>
              </a:ext>
            </a:extLst>
          </p:cNvPr>
          <p:cNvSpPr txBox="1"/>
          <p:nvPr/>
        </p:nvSpPr>
        <p:spPr>
          <a:xfrm>
            <a:off x="6977435" y="2495418"/>
            <a:ext cx="3168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Абонемент – абонент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Болотистый – болотный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Каменный – каменистый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Коренастый – коренной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B4887C-15CE-EC18-4003-3909F4B6B1D9}"/>
              </a:ext>
            </a:extLst>
          </p:cNvPr>
          <p:cNvSpPr txBox="1"/>
          <p:nvPr/>
        </p:nvSpPr>
        <p:spPr>
          <a:xfrm>
            <a:off x="4479531" y="4501341"/>
            <a:ext cx="323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Лексические нормы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FBFE90-7230-E940-8BD3-4E465B93D97B}"/>
              </a:ext>
            </a:extLst>
          </p:cNvPr>
          <p:cNvSpPr txBox="1"/>
          <p:nvPr/>
        </p:nvSpPr>
        <p:spPr>
          <a:xfrm>
            <a:off x="4164458" y="5154050"/>
            <a:ext cx="427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Грамматические нормы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87239A-AE6C-CF0B-B594-F4CCAD9D1B19}"/>
              </a:ext>
            </a:extLst>
          </p:cNvPr>
          <p:cNvSpPr txBox="1"/>
          <p:nvPr/>
        </p:nvSpPr>
        <p:spPr>
          <a:xfrm>
            <a:off x="4164458" y="5780238"/>
            <a:ext cx="388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Синтаксические нормы</a:t>
            </a:r>
          </a:p>
        </p:txBody>
      </p:sp>
    </p:spTree>
    <p:extLst>
      <p:ext uri="{BB962C8B-B14F-4D97-AF65-F5344CB8AC3E}">
        <p14:creationId xmlns:p14="http://schemas.microsoft.com/office/powerpoint/2010/main" val="115874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167B5C1-6B28-55B2-44F7-F9F1B87A40F4}"/>
              </a:ext>
            </a:extLst>
          </p:cNvPr>
          <p:cNvSpPr/>
          <p:nvPr/>
        </p:nvSpPr>
        <p:spPr>
          <a:xfrm>
            <a:off x="2054187" y="1420177"/>
            <a:ext cx="8083625" cy="4017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844CC3-A149-A046-A1B3-67A12DC4672C}"/>
              </a:ext>
            </a:extLst>
          </p:cNvPr>
          <p:cNvSpPr txBox="1"/>
          <p:nvPr/>
        </p:nvSpPr>
        <p:spPr>
          <a:xfrm>
            <a:off x="2344219" y="1659284"/>
            <a:ext cx="6941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10.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 з..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подозрить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..выполнить,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п..молчать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 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морский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выкнуть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без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 и..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быточный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во..хождение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ни..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вергнуть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 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по..бросить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о..пилить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о..крыть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 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пр..мудрый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пр..красный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пр..возмочь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Ответ: 25|52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4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415EECF-D42C-42CD-D0CA-2223A28E89A2}"/>
              </a:ext>
            </a:extLst>
          </p:cNvPr>
          <p:cNvSpPr/>
          <p:nvPr/>
        </p:nvSpPr>
        <p:spPr>
          <a:xfrm>
            <a:off x="2054187" y="1420177"/>
            <a:ext cx="8083625" cy="4017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EDF091-4CAF-C78D-FDB1-AE358435F765}"/>
              </a:ext>
            </a:extLst>
          </p:cNvPr>
          <p:cNvSpPr txBox="1"/>
          <p:nvPr/>
        </p:nvSpPr>
        <p:spPr>
          <a:xfrm>
            <a:off x="2249182" y="1536173"/>
            <a:ext cx="7693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20.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Расставьте все знаки препинания: укажите цифру(-ы), на месте которой(-ых) в предложении должна(-ы) стоять запятая(-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Утверждают (1) что бразильские карнавалы восхищают и завораживают (2) и (3) когда мы впервые увидели его неповторимую яркую красоту (4) то сами убедились (5) насколько правы были очевидцы.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Ответ: 1245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46E2A0A-D100-82D3-2886-75082C5204EA}"/>
              </a:ext>
            </a:extLst>
          </p:cNvPr>
          <p:cNvCxnSpPr/>
          <p:nvPr/>
        </p:nvCxnSpPr>
        <p:spPr>
          <a:xfrm>
            <a:off x="2433263" y="3244922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D626B7E-C52F-34AE-43ED-4DEA8833BCD0}"/>
              </a:ext>
            </a:extLst>
          </p:cNvPr>
          <p:cNvCxnSpPr/>
          <p:nvPr/>
        </p:nvCxnSpPr>
        <p:spPr>
          <a:xfrm>
            <a:off x="2433263" y="3203825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55109316-A157-25F3-82CB-8314E79FFE9C}"/>
              </a:ext>
            </a:extLst>
          </p:cNvPr>
          <p:cNvCxnSpPr/>
          <p:nvPr/>
        </p:nvCxnSpPr>
        <p:spPr>
          <a:xfrm>
            <a:off x="6674777" y="3203825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363E79F-3F86-8F4D-A458-7DB6269F85AB}"/>
              </a:ext>
            </a:extLst>
          </p:cNvPr>
          <p:cNvCxnSpPr/>
          <p:nvPr/>
        </p:nvCxnSpPr>
        <p:spPr>
          <a:xfrm>
            <a:off x="8164530" y="3203825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52E46FD-8008-2B44-BF57-9506BF3753D2}"/>
              </a:ext>
            </a:extLst>
          </p:cNvPr>
          <p:cNvCxnSpPr/>
          <p:nvPr/>
        </p:nvCxnSpPr>
        <p:spPr>
          <a:xfrm>
            <a:off x="8164530" y="3244922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A20F027-68CF-832F-8417-A05FDE9A01EF}"/>
              </a:ext>
            </a:extLst>
          </p:cNvPr>
          <p:cNvCxnSpPr/>
          <p:nvPr/>
        </p:nvCxnSpPr>
        <p:spPr>
          <a:xfrm>
            <a:off x="2513744" y="3674724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385DAAC-6F69-CC4C-F285-5B25088F52E8}"/>
              </a:ext>
            </a:extLst>
          </p:cNvPr>
          <p:cNvCxnSpPr/>
          <p:nvPr/>
        </p:nvCxnSpPr>
        <p:spPr>
          <a:xfrm>
            <a:off x="2513744" y="3756917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97B2318-883D-40DF-985D-14FB026A3CF7}"/>
              </a:ext>
            </a:extLst>
          </p:cNvPr>
          <p:cNvCxnSpPr>
            <a:cxnSpLocks/>
          </p:cNvCxnSpPr>
          <p:nvPr/>
        </p:nvCxnSpPr>
        <p:spPr>
          <a:xfrm>
            <a:off x="6414499" y="3674724"/>
            <a:ext cx="52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1CD7208B-41CD-D3FF-90E1-8B28D5987957}"/>
              </a:ext>
            </a:extLst>
          </p:cNvPr>
          <p:cNvCxnSpPr>
            <a:cxnSpLocks/>
          </p:cNvCxnSpPr>
          <p:nvPr/>
        </p:nvCxnSpPr>
        <p:spPr>
          <a:xfrm>
            <a:off x="8260423" y="3674724"/>
            <a:ext cx="993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5B1D526D-1E54-ADF9-8402-62DBF4B317DF}"/>
              </a:ext>
            </a:extLst>
          </p:cNvPr>
          <p:cNvCxnSpPr>
            <a:cxnSpLocks/>
          </p:cNvCxnSpPr>
          <p:nvPr/>
        </p:nvCxnSpPr>
        <p:spPr>
          <a:xfrm>
            <a:off x="7352871" y="4116513"/>
            <a:ext cx="448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3DBF0869-9B2E-BC6D-4794-835467349ECD}"/>
              </a:ext>
            </a:extLst>
          </p:cNvPr>
          <p:cNvCxnSpPr/>
          <p:nvPr/>
        </p:nvCxnSpPr>
        <p:spPr>
          <a:xfrm>
            <a:off x="8030965" y="4116513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663D5218-90BA-BCB8-68EB-0D12DC0A7A4C}"/>
              </a:ext>
            </a:extLst>
          </p:cNvPr>
          <p:cNvCxnSpPr/>
          <p:nvPr/>
        </p:nvCxnSpPr>
        <p:spPr>
          <a:xfrm>
            <a:off x="8030965" y="4188432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D05B591A-33B4-8A86-B56C-66E93DEE7049}"/>
              </a:ext>
            </a:extLst>
          </p:cNvPr>
          <p:cNvCxnSpPr>
            <a:cxnSpLocks/>
          </p:cNvCxnSpPr>
          <p:nvPr/>
        </p:nvCxnSpPr>
        <p:spPr>
          <a:xfrm>
            <a:off x="5167901" y="4609671"/>
            <a:ext cx="1071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6A4E8EEC-9B03-86D4-C774-DF21EF1F9019}"/>
              </a:ext>
            </a:extLst>
          </p:cNvPr>
          <p:cNvCxnSpPr/>
          <p:nvPr/>
        </p:nvCxnSpPr>
        <p:spPr>
          <a:xfrm>
            <a:off x="3633627" y="4609671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EACFDC3D-BBAB-87DE-6861-1BAE09B914D7}"/>
              </a:ext>
            </a:extLst>
          </p:cNvPr>
          <p:cNvCxnSpPr/>
          <p:nvPr/>
        </p:nvCxnSpPr>
        <p:spPr>
          <a:xfrm>
            <a:off x="3633627" y="4702140"/>
            <a:ext cx="1356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9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3E8F2A-EB43-5107-C13A-665DD2B33961}"/>
              </a:ext>
            </a:extLst>
          </p:cNvPr>
          <p:cNvSpPr txBox="1"/>
          <p:nvPr/>
        </p:nvSpPr>
        <p:spPr>
          <a:xfrm>
            <a:off x="1769081" y="318229"/>
            <a:ext cx="865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АЛГОРИТМЫ РАССУЖДЕНИЯ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E7286B-65C3-A985-3C63-555E98A9AFA7}"/>
              </a:ext>
            </a:extLst>
          </p:cNvPr>
          <p:cNvSpPr txBox="1"/>
          <p:nvPr/>
        </p:nvSpPr>
        <p:spPr>
          <a:xfrm>
            <a:off x="996589" y="1539286"/>
            <a:ext cx="980155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Первый шаг. </a:t>
            </a:r>
            <a:r>
              <a:rPr lang="ru-RU" sz="2800" b="1" dirty="0"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Вспоминаем теорию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Второй шаг.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Создаем алгоритм решения «задач»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Третий шаг.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Слушаем друг друга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Четвертый шаг.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Решаем самостоятельно </a:t>
            </a:r>
          </a:p>
        </p:txBody>
      </p:sp>
    </p:spTree>
    <p:extLst>
      <p:ext uri="{BB962C8B-B14F-4D97-AF65-F5344CB8AC3E}">
        <p14:creationId xmlns:p14="http://schemas.microsoft.com/office/powerpoint/2010/main" val="405279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A2F2F7C-01FD-C506-00C7-BD2145FF3DB0}"/>
              </a:ext>
            </a:extLst>
          </p:cNvPr>
          <p:cNvSpPr/>
          <p:nvPr/>
        </p:nvSpPr>
        <p:spPr>
          <a:xfrm>
            <a:off x="3152453" y="1132442"/>
            <a:ext cx="5887092" cy="750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2B4FEB-EFDF-9C2D-6EB5-7261EFD209E0}"/>
              </a:ext>
            </a:extLst>
          </p:cNvPr>
          <p:cNvSpPr txBox="1"/>
          <p:nvPr/>
        </p:nvSpPr>
        <p:spPr>
          <a:xfrm>
            <a:off x="1769081" y="318229"/>
            <a:ext cx="865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СОЧИНЕНИЯ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769FAC-EEE0-3674-AA7B-4AFDDC8FD2C6}"/>
              </a:ext>
            </a:extLst>
          </p:cNvPr>
          <p:cNvSpPr txBox="1"/>
          <p:nvPr/>
        </p:nvSpPr>
        <p:spPr>
          <a:xfrm>
            <a:off x="5237250" y="1322783"/>
            <a:ext cx="171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BAC9DAC-620B-CA82-6C4E-4CCB9FA7A9AB}"/>
              </a:ext>
            </a:extLst>
          </p:cNvPr>
          <p:cNvSpPr/>
          <p:nvPr/>
        </p:nvSpPr>
        <p:spPr>
          <a:xfrm>
            <a:off x="3152454" y="2251810"/>
            <a:ext cx="5887092" cy="750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58EBDCC-9949-4CB9-0ABA-A9009F31CE0A}"/>
              </a:ext>
            </a:extLst>
          </p:cNvPr>
          <p:cNvSpPr/>
          <p:nvPr/>
        </p:nvSpPr>
        <p:spPr>
          <a:xfrm>
            <a:off x="3152453" y="3371178"/>
            <a:ext cx="5887092" cy="750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D120BB6-932B-AC24-E30E-ADE17F2BEF9E}"/>
              </a:ext>
            </a:extLst>
          </p:cNvPr>
          <p:cNvSpPr/>
          <p:nvPr/>
        </p:nvSpPr>
        <p:spPr>
          <a:xfrm>
            <a:off x="3152453" y="4486103"/>
            <a:ext cx="5887092" cy="750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DBFCBE59-E7E6-225D-9FF3-15D1D2E7D0EC}"/>
              </a:ext>
            </a:extLst>
          </p:cNvPr>
          <p:cNvSpPr/>
          <p:nvPr/>
        </p:nvSpPr>
        <p:spPr>
          <a:xfrm>
            <a:off x="3152453" y="5601028"/>
            <a:ext cx="5887092" cy="750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EE339B-6EA6-D939-3AD4-F5CE5D89F187}"/>
              </a:ext>
            </a:extLst>
          </p:cNvPr>
          <p:cNvSpPr txBox="1"/>
          <p:nvPr/>
        </p:nvSpPr>
        <p:spPr>
          <a:xfrm>
            <a:off x="5041613" y="2442151"/>
            <a:ext cx="210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Комментарий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E5D310-6910-E0EF-1771-ACDE2AD0F607}"/>
              </a:ext>
            </a:extLst>
          </p:cNvPr>
          <p:cNvSpPr txBox="1"/>
          <p:nvPr/>
        </p:nvSpPr>
        <p:spPr>
          <a:xfrm>
            <a:off x="4990242" y="3541534"/>
            <a:ext cx="241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автора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490C1E-D28F-DAF2-17F0-D1BB7692D741}"/>
              </a:ext>
            </a:extLst>
          </p:cNvPr>
          <p:cNvSpPr txBox="1"/>
          <p:nvPr/>
        </p:nvSpPr>
        <p:spPr>
          <a:xfrm>
            <a:off x="4846830" y="4676444"/>
            <a:ext cx="300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Собственное мнение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16246B-3C60-C4B5-C261-466AE826FC9B}"/>
              </a:ext>
            </a:extLst>
          </p:cNvPr>
          <p:cNvSpPr txBox="1"/>
          <p:nvPr/>
        </p:nvSpPr>
        <p:spPr>
          <a:xfrm>
            <a:off x="5617394" y="5791369"/>
            <a:ext cx="1717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551FFDEA-CA05-E197-90F0-058C2103773C}"/>
              </a:ext>
            </a:extLst>
          </p:cNvPr>
          <p:cNvSpPr/>
          <p:nvPr/>
        </p:nvSpPr>
        <p:spPr>
          <a:xfrm>
            <a:off x="5908280" y="1882456"/>
            <a:ext cx="307586" cy="319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E6D4912E-77B9-3F06-9EB9-50A065011FB3}"/>
              </a:ext>
            </a:extLst>
          </p:cNvPr>
          <p:cNvSpPr/>
          <p:nvPr/>
        </p:nvSpPr>
        <p:spPr>
          <a:xfrm>
            <a:off x="5908280" y="3016260"/>
            <a:ext cx="307586" cy="319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3821FAF6-8F7E-01A1-F066-6E9BEDB53036}"/>
              </a:ext>
            </a:extLst>
          </p:cNvPr>
          <p:cNvSpPr/>
          <p:nvPr/>
        </p:nvSpPr>
        <p:spPr>
          <a:xfrm>
            <a:off x="5908281" y="4143653"/>
            <a:ext cx="307586" cy="319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E3527923-B931-8E10-1A25-78C73FD1F7EB}"/>
              </a:ext>
            </a:extLst>
          </p:cNvPr>
          <p:cNvSpPr/>
          <p:nvPr/>
        </p:nvSpPr>
        <p:spPr>
          <a:xfrm>
            <a:off x="5908280" y="5253442"/>
            <a:ext cx="307586" cy="319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574157-C851-56FF-41C0-C397E783227C}"/>
              </a:ext>
            </a:extLst>
          </p:cNvPr>
          <p:cNvSpPr txBox="1"/>
          <p:nvPr/>
        </p:nvSpPr>
        <p:spPr>
          <a:xfrm>
            <a:off x="1769081" y="318229"/>
            <a:ext cx="8653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СОВЕТЫ УЧЕНИКАМ ПРИ ПОДГОТОВКЕ К ЕГЭ ПО РУССКОМУ ЯЗЫКУ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5E273-6FB4-C20D-58DD-9AF21A94D392}"/>
              </a:ext>
            </a:extLst>
          </p:cNvPr>
          <p:cNvSpPr txBox="1"/>
          <p:nvPr/>
        </p:nvSpPr>
        <p:spPr>
          <a:xfrm>
            <a:off x="325346" y="1703672"/>
            <a:ext cx="11866654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	как можно больше решайте тестовых заданий, используя при этом Открытый банк заданий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ФИПИ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разные сборники, созданные разработчиками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КИМов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 русскому языку;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 научитесь правильно распределять время;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	смотрите вебинары по подготовке к ЕГЭ;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 учитесь писать тексты-рассуждения, пользуйтесь пособиями;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	учитесь правильно заполнять бланки ответов. </a:t>
            </a:r>
          </a:p>
        </p:txBody>
      </p:sp>
    </p:spTree>
    <p:extLst>
      <p:ext uri="{BB962C8B-B14F-4D97-AF65-F5344CB8AC3E}">
        <p14:creationId xmlns:p14="http://schemas.microsoft.com/office/powerpoint/2010/main" val="32905953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1092</TotalTime>
  <Words>377</Words>
  <Application>Microsoft Office PowerPoint</Application>
  <PresentationFormat>Широкоэкранный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Malgun Gothic</vt:lpstr>
      <vt:lpstr>Arial</vt:lpstr>
      <vt:lpstr>Cascadia Code SemiBold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Сапсай</dc:creator>
  <cp:lastModifiedBy>Бойкова Марина Евгеньевна</cp:lastModifiedBy>
  <cp:revision>8</cp:revision>
  <dcterms:created xsi:type="dcterms:W3CDTF">2022-11-14T11:58:29Z</dcterms:created>
  <dcterms:modified xsi:type="dcterms:W3CDTF">2022-11-15T15:59:48Z</dcterms:modified>
</cp:coreProperties>
</file>