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2"/>
  </p:notesMasterIdLst>
  <p:sldIdLst>
    <p:sldId id="256" r:id="rId2"/>
    <p:sldId id="304" r:id="rId3"/>
    <p:sldId id="299" r:id="rId4"/>
    <p:sldId id="306" r:id="rId5"/>
    <p:sldId id="308" r:id="rId6"/>
    <p:sldId id="310" r:id="rId7"/>
    <p:sldId id="323" r:id="rId8"/>
    <p:sldId id="324" r:id="rId9"/>
    <p:sldId id="325" r:id="rId10"/>
    <p:sldId id="326" r:id="rId11"/>
    <p:sldId id="327" r:id="rId12"/>
    <p:sldId id="328" r:id="rId13"/>
    <p:sldId id="330" r:id="rId14"/>
    <p:sldId id="313" r:id="rId15"/>
    <p:sldId id="309" r:id="rId16"/>
    <p:sldId id="297" r:id="rId17"/>
    <p:sldId id="314" r:id="rId18"/>
    <p:sldId id="316" r:id="rId19"/>
    <p:sldId id="317" r:id="rId20"/>
    <p:sldId id="298" r:id="rId21"/>
    <p:sldId id="318" r:id="rId22"/>
    <p:sldId id="319" r:id="rId23"/>
    <p:sldId id="311" r:id="rId24"/>
    <p:sldId id="321" r:id="rId25"/>
    <p:sldId id="320" r:id="rId26"/>
    <p:sldId id="329" r:id="rId27"/>
    <p:sldId id="322" r:id="rId28"/>
    <p:sldId id="296" r:id="rId29"/>
    <p:sldId id="273" r:id="rId30"/>
    <p:sldId id="257" r:id="rId31"/>
    <p:sldId id="292" r:id="rId32"/>
    <p:sldId id="290" r:id="rId33"/>
    <p:sldId id="259" r:id="rId34"/>
    <p:sldId id="261" r:id="rId35"/>
    <p:sldId id="260" r:id="rId36"/>
    <p:sldId id="268" r:id="rId37"/>
    <p:sldId id="269" r:id="rId38"/>
    <p:sldId id="270" r:id="rId39"/>
    <p:sldId id="331" r:id="rId40"/>
    <p:sldId id="332" r:id="rId4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CCFF"/>
    <a:srgbClr val="CCFFCC"/>
    <a:srgbClr val="33CC33"/>
    <a:srgbClr val="99FFCC"/>
    <a:srgbClr val="00FF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56" autoAdjust="0"/>
  </p:normalViewPr>
  <p:slideViewPr>
    <p:cSldViewPr snapToGrid="0">
      <p:cViewPr>
        <p:scale>
          <a:sx n="106" d="100"/>
          <a:sy n="106" d="100"/>
        </p:scale>
        <p:origin x="-108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9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9C81C-7F33-4EF8-BB09-B3F55B6E5D41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644F4-37D7-43B8-8AC5-FDFDFD846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438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644F4-37D7-43B8-8AC5-FDFDFD846F8A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796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644F4-37D7-43B8-8AC5-FDFDFD846F8A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25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15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96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1904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279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8031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846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216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20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53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07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10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63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91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19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83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25319-D2BD-4CFB-BD8B-E125591D0BB2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72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32659"/>
            <a:ext cx="8213982" cy="3773011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ВВЕДЕНИЕМ ОБНОВЛЁННЫХ ФГОС НОО И ФГОС ООО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5140170"/>
            <a:ext cx="7610300" cy="1447061"/>
          </a:xfrm>
        </p:spPr>
        <p:txBody>
          <a:bodyPr>
            <a:noAutofit/>
          </a:bodyPr>
          <a:lstStyle/>
          <a:p>
            <a:pPr>
              <a:lnSpc>
                <a:spcPts val="216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МИРОНОВА ЕКАТЕРИНА</a:t>
            </a:r>
          </a:p>
          <a:p>
            <a:pPr>
              <a:lnSpc>
                <a:spcPts val="216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</a:t>
            </a:r>
          </a:p>
          <a:p>
            <a:pPr>
              <a:lnSpc>
                <a:spcPts val="216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8(861) 264 – 71 – 45, </a:t>
            </a:r>
          </a:p>
          <a:p>
            <a:pPr>
              <a:lnSpc>
                <a:spcPts val="216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– 988 – 142 – 06 – 72</a:t>
            </a:r>
          </a:p>
          <a:p>
            <a:pPr>
              <a:lnSpc>
                <a:spcPts val="216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27.01.2022 г.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40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76" y="213065"/>
            <a:ext cx="11878322" cy="74572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Обновлённые ФГОС –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обучающихся на группы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676" y="958789"/>
            <a:ext cx="11878322" cy="57882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lnSpc>
                <a:spcPts val="3960"/>
              </a:lnSpc>
              <a:spcBef>
                <a:spcPts val="0"/>
              </a:spcBef>
              <a:buNone/>
            </a:pPr>
            <a:r>
              <a:rPr lang="ru-RU" sz="3600" dirty="0" smtClean="0"/>
              <a:t>    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по программе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ООО,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адаптированной, может быть основана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делении обучающихся на группы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различное построение учебного процесса в выделенных группах </a:t>
            </a:r>
            <a:r>
              <a:rPr lang="ru-RU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учётом их успеваемости, образовательных потребностей и интересов, психического и физического здоровья, пола, общественных и профессиональных целей, в том числе обеспечивающей углублённое изучение отдельных предметных областей, учебных предметов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(профильное обучение)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дифференциация обучения).</a:t>
            </a:r>
          </a:p>
        </p:txBody>
      </p:sp>
    </p:spTree>
    <p:extLst>
      <p:ext uri="{BB962C8B-B14F-4D97-AF65-F5344CB8AC3E}">
        <p14:creationId xmlns:p14="http://schemas.microsoft.com/office/powerpoint/2010/main" val="3696750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76" y="213065"/>
            <a:ext cx="11878322" cy="100317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Промежуточная аттестация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676" y="1305017"/>
            <a:ext cx="11878322" cy="54420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 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урочной деятельности; </a:t>
            </a:r>
            <a:endParaRPr lang="ru-RU" sz="4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 </a:t>
            </a:r>
            <a:endParaRPr lang="ru-RU" sz="4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оценки 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деятельности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809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76" y="213065"/>
            <a:ext cx="11878322" cy="180216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Обновлённые ФГОС –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усвоения знаний и учебных действий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676" y="2157274"/>
            <a:ext cx="11878322" cy="458975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algn="just">
              <a:lnSpc>
                <a:spcPts val="3240"/>
              </a:lnSpc>
              <a:spcBef>
                <a:spcPts val="0"/>
              </a:spcBef>
            </a:pPr>
            <a:r>
              <a:rPr lang="ru-RU" sz="3600" dirty="0" smtClean="0"/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 в предметных областях, </a:t>
            </a:r>
            <a:r>
              <a:rPr lang="ru-RU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учебно-исследовательской и проектной деятельности;</a:t>
            </a:r>
          </a:p>
          <a:p>
            <a:pPr marL="0" lvl="0" algn="just">
              <a:spcBef>
                <a:spcPts val="0"/>
              </a:spcBef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навыка участия в различных формах организации учебно-исследовательской и проектной деятельности, в том числе </a:t>
            </a:r>
            <a:r>
              <a:rPr lang="ru-RU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конкурсах, олимпиадах, научных обществах, научно-практических конференциях, </a:t>
            </a:r>
            <a:r>
              <a:rPr lang="ru-RU" sz="32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олимпиадах;</a:t>
            </a:r>
          </a:p>
          <a:p>
            <a:pPr marL="0" lvl="0" algn="just">
              <a:lnSpc>
                <a:spcPts val="3240"/>
              </a:lnSpc>
              <a:spcBef>
                <a:spcPts val="0"/>
              </a:spcBef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  и   развитие   компетенций   обучающихся   в   области   использования   </a:t>
            </a:r>
            <a:r>
              <a:rPr lang="ru-RU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на уровне общего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пользования;</a:t>
            </a:r>
          </a:p>
          <a:p>
            <a:pPr marL="0" algn="just">
              <a:lnSpc>
                <a:spcPts val="3240"/>
              </a:lnSpc>
              <a:spcBef>
                <a:spcPts val="0"/>
              </a:spcBef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знаний и навыков в области </a:t>
            </a:r>
            <a:r>
              <a:rPr lang="ru-RU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финансовой грамотности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устойчивого развития общества.</a:t>
            </a:r>
          </a:p>
          <a:p>
            <a:pPr lvl="0" algn="just">
              <a:lnSpc>
                <a:spcPts val="4440"/>
              </a:lnSpc>
              <a:spcBef>
                <a:spcPts val="0"/>
              </a:spcBef>
            </a:pP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112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77" y="97654"/>
            <a:ext cx="12020365" cy="71021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кабинетам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777" y="923278"/>
            <a:ext cx="11940466" cy="584150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Кабинеты </a:t>
            </a:r>
            <a:r>
              <a:rPr lang="ru-RU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предметным областям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"Русский язык и литература", "Родной язык и родная литература", "Иностранные языки", "Общественно-научные предметы", "Искусство", "Технология", "Физическая культура и основы безопасности жизнедеятельности" должны быть оснащены комплектами наглядных пособий, карт, учебных макетов, специального оборудования, обеспечивающих развитие компетенций в соответствии с программой основного общего образования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Кабинеты </a:t>
            </a:r>
            <a:r>
              <a:rPr lang="ru-RU" sz="24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естественно-научного </a:t>
            </a:r>
            <a:r>
              <a:rPr lang="ru-RU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цикла,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кабинеты физики, химии, биологии, должны быть оборудованы комплектами специального лабораторного оборудования, обеспечивающего проведение лабораторных работ и опытно-экспериментальной деятельности в соответствии с программой основного общего образования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специально оборудованных кабинетов, </a:t>
            </a:r>
            <a:r>
              <a:rPr lang="ru-RU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интегрирующих средства обучения и воспитания по нескольким учебным предметам.</a:t>
            </a:r>
          </a:p>
        </p:txBody>
      </p:sp>
    </p:spTree>
    <p:extLst>
      <p:ext uri="{BB962C8B-B14F-4D97-AF65-F5344CB8AC3E}">
        <p14:creationId xmlns:p14="http://schemas.microsoft.com/office/powerpoint/2010/main" val="3711305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32" y="62144"/>
            <a:ext cx="11984853" cy="568171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ООП</a:t>
            </a:r>
            <a:endParaRPr lang="ru-RU" sz="28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26720"/>
              </p:ext>
            </p:extLst>
          </p:nvPr>
        </p:nvGraphicFramePr>
        <p:xfrm>
          <a:off x="106529" y="630314"/>
          <a:ext cx="11984856" cy="62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214"/>
                <a:gridCol w="2996214"/>
                <a:gridCol w="2996214"/>
                <a:gridCol w="2996214"/>
              </a:tblGrid>
              <a:tr h="2859860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РАССМОТРЕНО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заседании педагогического совета </a:t>
                      </a:r>
                      <a:r>
                        <a:rPr lang="ru-RU" sz="1800" b="0" kern="1200" dirty="0" smtClean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средней общеобразовательной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школы № _____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им. ________________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протокол от ________ г. №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СОГЛАСОВАНО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заседании </a:t>
                      </a:r>
                      <a:r>
                        <a:rPr lang="ru-RU" sz="1800" b="0" kern="1200" dirty="0" smtClean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Управляющего совета </a:t>
                      </a:r>
                      <a:r>
                        <a:rPr lang="ru-RU" sz="1800" b="0" kern="1200" dirty="0" smtClean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средней общеобразовательной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школы № _____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им. _____________________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протокол от ________ г. № 1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председатель УС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 Ф.И.О.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СОГЛАСОВАНО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заседании </a:t>
                      </a:r>
                      <a:r>
                        <a:rPr lang="ru-RU" sz="1800" b="0" kern="1200" dirty="0" smtClean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Ученического совета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средней общеобразовательной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школы № _____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им. _____________________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протокол от ________ г. № 1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председатель УС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 Ф.И.О.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УТВЕРЖДАЮ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Директор </a:t>
                      </a:r>
                      <a:r>
                        <a:rPr lang="ru-RU" sz="1800" b="0" kern="1200" dirty="0" smtClean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средней общеобразовательной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школы № _____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им. _____________________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от _______ г. № ____  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__________________Ф.И.О.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7825">
                <a:tc gridSpan="4">
                  <a:txBody>
                    <a:bodyPr/>
                    <a:lstStyle/>
                    <a:p>
                      <a:pPr algn="just"/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Название ОО</a:t>
                      </a:r>
                      <a:r>
                        <a:rPr lang="ru-RU" sz="2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(полное и сокращённое), </a:t>
                      </a:r>
                      <a:r>
                        <a:rPr lang="ru-RU" sz="2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структура и компетенция органов управления ОО, порядок принятия ими решений и выступление от имени ОО устанавливаются уставом в соответствии с законодательством РФ.</a:t>
                      </a:r>
                    </a:p>
                    <a:p>
                      <a:pPr algn="just"/>
                      <a:r>
                        <a:rPr lang="ru-RU" sz="2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Т.е. все названия органов управления ОО должны быть прописаны в соответствии с Уставом.</a:t>
                      </a:r>
                    </a:p>
                    <a:p>
                      <a:pPr algn="just"/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Например, аббревиатура МОБУ СОШ не</a:t>
                      </a:r>
                      <a:r>
                        <a:rPr lang="ru-RU" sz="2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может использоваться (если она не является сокращённым названием ОО по уставу) и такие документы ОО (ООП, все программы, планы и т.д.) </a:t>
                      </a:r>
                      <a:r>
                        <a:rPr lang="ru-RU" sz="2400" b="0" i="0" kern="1200" baseline="0" dirty="0" smtClean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имеют юридической силы.</a:t>
                      </a:r>
                    </a:p>
                    <a:p>
                      <a:pPr algn="just"/>
                      <a:r>
                        <a:rPr lang="ru-RU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</a:t>
                      </a:r>
                      <a:endParaRPr lang="ru-RU" sz="2400" b="0" i="0" u="none" strike="noStrike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365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287" y="71021"/>
            <a:ext cx="11967099" cy="78123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утвердить ООП?</a:t>
            </a:r>
            <a:r>
              <a:rPr lang="ru-RU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287" y="932155"/>
            <a:ext cx="11967099" cy="579711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Утвердить обновлённые ООП надо </a:t>
            </a:r>
            <a:r>
              <a:rPr lang="ru-RU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как </a:t>
            </a:r>
            <a:r>
              <a:rPr lang="ru-RU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начнёте зачислять учеников </a:t>
            </a:r>
            <a:r>
              <a:rPr lang="ru-RU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1-е и 5-е классы.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родителей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представителей)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возможность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ООП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стадии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приёма в ОО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ч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44, ч.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55 Закона №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 – ФЗ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ООП </a:t>
            </a:r>
            <a:r>
              <a:rPr lang="ru-RU" sz="3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НОО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крайний срок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29.06.2022 г.,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т.к. 30.06.2022 г. заканчивается приём заявлений на обучение.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ООП ООО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200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01.09.2022 г.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обучение в соответствии с ФГОС ООО прекращается с 01.09.2022 г.</a:t>
            </a: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614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186" y="1"/>
            <a:ext cx="11851690" cy="103868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(ООП)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«Об образовании в РФ» от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29.12. 2012 г. № 273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ФЗ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изменениями и дополнениями)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186" y="1038687"/>
            <a:ext cx="11851690" cy="572609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12. Образовательные программы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1. </a:t>
            </a:r>
            <a:r>
              <a:rPr lang="ru-RU" sz="2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определяют содержание образования.</a:t>
            </a:r>
            <a:r>
              <a:rPr lang="ru-RU" sz="2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endParaRPr lang="ru-RU" sz="2200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5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</a:t>
            </a:r>
            <a:r>
              <a:rPr lang="ru-RU" sz="2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разрабатываются и утверждаются организацией,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осуществляющей образовательную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7.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осуществляющие образовательную деятельность по имеющим государственную аккредитацию образовательным программам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разрабатывают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</a:t>
            </a:r>
            <a:r>
              <a:rPr lang="ru-RU" sz="2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федеральными государственными образовательными стандартами </a:t>
            </a:r>
            <a:r>
              <a:rPr lang="ru-RU" sz="2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 </a:t>
            </a:r>
            <a:r>
              <a:rPr lang="ru-RU" sz="2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учётом </a:t>
            </a:r>
            <a:r>
              <a:rPr lang="ru-RU" sz="2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 примерных основных образовательных программ.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7.2.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основной общеобразовательной программы организация, осуществляющая образовательную деятельность, </a:t>
            </a:r>
            <a:r>
              <a:rPr lang="ru-RU" sz="2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</a:t>
            </a:r>
            <a:r>
              <a:rPr lang="ru-RU" sz="2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предусмотреть применение при реализации соответствующей образовательной программы примерного учебного плана и (или) примерного календарного учебного графика, и (или) примерных рабочих программ учебных предметов, курсов, дисциплин (модулей), </a:t>
            </a:r>
            <a:r>
              <a:rPr lang="ru-RU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включённых в соответствующую примерную основную общеобразовательную программу. В этом случае такая учебно-методическая документация не разрабатывается</a:t>
            </a:r>
            <a:r>
              <a:rPr lang="ru-RU" sz="2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7.2 введена Федеральным законом от 02.07.2021 г. № 322 – ФЗ)</a:t>
            </a:r>
          </a:p>
          <a:p>
            <a:pPr marL="0" indent="0" algn="just">
              <a:lnSpc>
                <a:spcPts val="2880"/>
              </a:lnSpc>
              <a:spcBef>
                <a:spcPts val="0"/>
              </a:spcBef>
              <a:buNone/>
            </a:pPr>
            <a:endParaRPr lang="ru-RU" sz="24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48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186" y="0"/>
            <a:ext cx="11851690" cy="131389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(ООП) </a:t>
            </a:r>
            <a:b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(ФЗ «Об образовании в РФ» от 29.12. 2012 г. № 273 – ФЗ </a:t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изменениями и дополнениями)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186" y="1313895"/>
            <a:ext cx="11851690" cy="545089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288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12.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88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9.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основные общеобразовательные </a:t>
            </a:r>
            <a:r>
              <a:rPr lang="ru-RU" sz="2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разрабатываются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учётом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уровня и направленности на основе федеральных государственных образовательных </a:t>
            </a:r>
            <a:r>
              <a:rPr lang="ru-RU" sz="2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иное не установлено настоящим Федеральным законом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ts val="2880"/>
              </a:lnSpc>
              <a:spcBef>
                <a:spcPts val="0"/>
              </a:spcBef>
              <a:buNone/>
            </a:pP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ред. Федерального 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от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26.05.2021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№ 144 – ФЗ)</a:t>
            </a:r>
          </a:p>
          <a:p>
            <a:pPr marL="0" indent="0" algn="just">
              <a:lnSpc>
                <a:spcPts val="2880"/>
              </a:lnSpc>
              <a:spcBef>
                <a:spcPts val="0"/>
              </a:spcBef>
              <a:buNone/>
            </a:pP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9.1. </a:t>
            </a:r>
            <a:r>
              <a:rPr lang="ru-RU" sz="2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основные общеобразовательные программы,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sz="2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в себя примерную рабочую </a:t>
            </a:r>
            <a:r>
              <a:rPr lang="ru-RU" sz="2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</a:t>
            </a:r>
            <a:r>
              <a:rPr lang="ru-RU" sz="2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воспитания и примерный календарный    </a:t>
            </a:r>
            <a:r>
              <a:rPr lang="ru-RU" sz="2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ru-RU" sz="2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  воспитательной    работы.</a:t>
            </a:r>
          </a:p>
          <a:p>
            <a:pPr marL="0" indent="0" algn="just">
              <a:lnSpc>
                <a:spcPts val="2880"/>
              </a:lnSpc>
              <a:spcBef>
                <a:spcPts val="0"/>
              </a:spcBef>
              <a:buNone/>
            </a:pP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(часть 9.1 введена Федеральным законом от 31.07.2020 г. № 304 – ФЗ; в ред. Федерального закона от 26.05.2021 г. № 144 – ФЗ)</a:t>
            </a:r>
          </a:p>
          <a:p>
            <a:pPr marL="0" indent="0" algn="just">
              <a:lnSpc>
                <a:spcPts val="288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10. </a:t>
            </a:r>
            <a:r>
              <a:rPr lang="ru-RU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основные образовательные программы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включаются по результатам экспертизы </a:t>
            </a:r>
            <a:r>
              <a:rPr lang="ru-RU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реестр примерных основных образовательных программ,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являющийся государственной информационной системой. Информация, содержащаяся в реестре примерных основных образовательных программ, является общедоступной </a:t>
            </a:r>
            <a:r>
              <a:rPr lang="ru-RU" sz="2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https://fgosreestr.ru</a:t>
            </a:r>
            <a:r>
              <a:rPr lang="ru-RU" sz="2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lnSpc>
                <a:spcPts val="2880"/>
              </a:lnSpc>
              <a:spcBef>
                <a:spcPts val="0"/>
              </a:spcBef>
              <a:buNone/>
            </a:pP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19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186" y="0"/>
            <a:ext cx="11851690" cy="131389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(ООП) </a:t>
            </a:r>
            <a:b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(ФЗ «Об образовании в РФ» от 29.12. 2012 г. № 273 – ФЗ </a:t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изменениями и дополнениями)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186" y="1313895"/>
            <a:ext cx="11851690" cy="545089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288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28.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Компетенция, права, обязанности и ответственность образовательной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 marL="0" indent="0" algn="just">
              <a:lnSpc>
                <a:spcPts val="288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образовательной организации в установленной сфере деятельности относятся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ts val="288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6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утверждение образовательных программ образовательной организации, </a:t>
            </a:r>
            <a:r>
              <a:rPr lang="ru-RU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иное не установлено настоящим Федеральным законом;</a:t>
            </a:r>
          </a:p>
          <a:p>
            <a:pPr marL="0" indent="0" algn="just">
              <a:lnSpc>
                <a:spcPts val="2880"/>
              </a:lnSpc>
              <a:spcBef>
                <a:spcPts val="0"/>
              </a:spcBef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ред. Федерального 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от 02.07.2021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322 – ФЗ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ts val="2880"/>
              </a:lnSpc>
              <a:spcBef>
                <a:spcPts val="0"/>
              </a:spcBef>
              <a:buNone/>
            </a:pPr>
            <a:endParaRPr lang="ru-RU" sz="24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68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21" y="79898"/>
            <a:ext cx="12002610" cy="52378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программы основного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359596"/>
              </p:ext>
            </p:extLst>
          </p:nvPr>
        </p:nvGraphicFramePr>
        <p:xfrm>
          <a:off x="71438" y="603682"/>
          <a:ext cx="120015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2112"/>
                <a:gridCol w="6089388"/>
              </a:tblGrid>
              <a:tr h="4510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ООО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5958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Структура программы начального общего образования включает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обязательную часть и часть, формируемую участниками образовательных отношений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счёт включения в учебные планы учебных предметов, учебных курсов (в том числе внеурочной деятельности), учебных модулей </a:t>
                      </a:r>
                      <a:r>
                        <a:rPr lang="ru-RU" sz="1800" b="1" kern="1200" dirty="0" smtClean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выбору родителей (законных представителей) несовершеннолетних обучающихся из перечня, предлагаемого Организацией.</a:t>
                      </a:r>
                    </a:p>
                    <a:p>
                      <a:pPr algn="just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Структура программы основного общего образования, в том числе адаптированной, включает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обязательную часть и часть, формируемую участниками образовательных отношений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счёт включения в учебные планы учебных предметов, учебных курсов (в том числе внеурочной деятельности), учебных модулей </a:t>
                      </a:r>
                      <a:r>
                        <a:rPr lang="ru-RU" sz="1800" b="1" kern="1200" dirty="0" smtClean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выбору обучающихся, родителей (законных представителей) несовершеннолетних обучающихся из перечня, предлагаемого Организацией.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043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Объём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обязательной части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 начального общего образования составляет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80%,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 объём части,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формируемой участниками образовательных отношений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из перечня, предлагаемого Организацией, –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20% </a:t>
                      </a:r>
                      <a:r>
                        <a:rPr lang="ru-RU" sz="1800" b="1" u="sng" kern="1200" dirty="0" smtClean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общего объёма программы</a:t>
                      </a:r>
                      <a:r>
                        <a:rPr lang="ru-RU" sz="1800" b="1" kern="1200" dirty="0" smtClean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начального общего образования.</a:t>
                      </a:r>
                      <a:endParaRPr lang="ru-RU" b="1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Объём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обязательной части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 основного общего образования составляет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70%,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 объём части,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формируемой участниками образовательных отношений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 перечня, предлагаемого Организацией, –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30% </a:t>
                      </a:r>
                      <a:r>
                        <a:rPr lang="ru-RU" sz="1800" b="1" u="sng" kern="1200" dirty="0" smtClean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общего объёма программы </a:t>
                      </a:r>
                      <a:r>
                        <a:rPr lang="ru-RU" sz="1800" b="1" kern="1200" dirty="0" smtClean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основного общего образования.</a:t>
                      </a:r>
                      <a:endParaRPr lang="ru-RU" b="1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4340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Формы организации образовательной деятельности,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чередование урочной и внеурочной деятельности при реализации программы начального общего образования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определяет   самостоятельно.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Формы организации образовательной деятельности,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чередование урочной и внеурочной деятельности при реализации программы основного общего образования, в том числе адаптированной,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определяет самостоятельно.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983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77" y="79899"/>
            <a:ext cx="12020365" cy="683581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РОССИЙСКОГО ОБРАЗОВАНИЯ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777" y="905522"/>
            <a:ext cx="11958221" cy="585926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lnSpc>
                <a:spcPts val="288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Путина В.В. от 07.05.2018 г. № 204 </a:t>
            </a:r>
          </a:p>
          <a:p>
            <a:pPr marL="0" indent="0" algn="ctr">
              <a:lnSpc>
                <a:spcPts val="288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национальных целях и стратегических задачах развития РФ на период до 2024 г.»</a:t>
            </a:r>
          </a:p>
          <a:p>
            <a:pPr marL="0" indent="0" algn="just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глобальной конкурентоспособности российского образования, вхождение Российской Федерации в число 10 ведущих стран мира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качеству общего образования;</a:t>
            </a:r>
          </a:p>
          <a:p>
            <a:pPr marL="0" indent="0" algn="just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гармонично развитой и социально ответственной личности на основе духовно – нравственных ценностей народов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исторических и национально – культурных традиций.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223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32" y="97654"/>
            <a:ext cx="12002610" cy="139379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ООП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(ФГОС НОО, </a:t>
            </a: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утверждённый приказом МП РФ от 31.05.2021 г. № </a:t>
            </a: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286; </a:t>
            </a:r>
            <a:b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ООО, утверждённый </a:t>
            </a: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МП РФ от 31.05.2021 г. № </a:t>
            </a: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287)</a:t>
            </a:r>
            <a:r>
              <a:rPr lang="ru-RU" sz="1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647784"/>
              </p:ext>
            </p:extLst>
          </p:nvPr>
        </p:nvGraphicFramePr>
        <p:xfrm>
          <a:off x="106532" y="1562470"/>
          <a:ext cx="12002610" cy="5211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6377"/>
                <a:gridCol w="4456590"/>
                <a:gridCol w="3799643"/>
              </a:tblGrid>
              <a:tr h="1267602">
                <a:tc>
                  <a:txBody>
                    <a:bodyPr/>
                    <a:lstStyle/>
                    <a:p>
                      <a:pPr algn="ctr"/>
                      <a:r>
                        <a:rPr lang="ru-RU" sz="3200" b="1" u="non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Целевой </a:t>
                      </a:r>
                    </a:p>
                    <a:p>
                      <a:pPr algn="ctr"/>
                      <a:r>
                        <a:rPr lang="ru-RU" sz="3200" b="1" u="non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u="non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Содержательный раздел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u="non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Организационный раздел</a:t>
                      </a:r>
                      <a:endParaRPr lang="ru-RU" sz="3200" b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435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определяет общее назначение, цели, задачи и планируемые результаты реализации программы НОО, ООО, в том числе способы определения достижения этих целей и результатов</a:t>
                      </a:r>
                      <a:endParaRPr lang="ru-RU" sz="2400" b="1" u="non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определяет общее содержание НОО, ООО и включает образовательные программы, ориентированные на достижение личностных, предметных и метапредметных результатов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должен определять общие рамки организации образовательной деятельности, организационные механизмы и условия реализации программы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999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21" y="1"/>
            <a:ext cx="12020365" cy="126950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ООП 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(ФГОС НОО, утверждённый приказом МП РФ от 31.05.2021 г. № 286; 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ООО, утверждённый приказом МП РФ от 31.05.2021 г. № 287)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476"/>
              </p:ext>
            </p:extLst>
          </p:nvPr>
        </p:nvGraphicFramePr>
        <p:xfrm>
          <a:off x="71438" y="1367161"/>
          <a:ext cx="12030858" cy="5492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0074"/>
                <a:gridCol w="6010784"/>
              </a:tblGrid>
              <a:tr h="91428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ФГ6ОС НОО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ООО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921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Целевой раздел</a:t>
                      </a:r>
                      <a:r>
                        <a:rPr lang="ru-RU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u="non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ООП</a:t>
                      </a:r>
                      <a:r>
                        <a:rPr lang="ru-RU" sz="2400" b="1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определяет общее назначение, цели, задачи и планируемые результаты реализации программы основного общего образования, в том числе способы определения достижения этих целей и результатов</a:t>
                      </a:r>
                      <a:r>
                        <a:rPr lang="ru-RU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4172"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пояснительная записка;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планируемые результаты освоения обучающимися программы НОО;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система оценки достижения планируемых результатов освоения программы НОО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пояснительная записка;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планируемые результаты освоения обучающимися программы ООО;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система оценки достижения планируемых результатов освоения программы ООО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918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21" y="1"/>
            <a:ext cx="12020365" cy="137603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ООП 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(ФГОС НОО, утверждённый приказом МП РФ от 31.05.2021 г. № 286; 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ООО, утверждённый приказом МП РФ от 31.05.2021 г. № 287)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143990"/>
              </p:ext>
            </p:extLst>
          </p:nvPr>
        </p:nvGraphicFramePr>
        <p:xfrm>
          <a:off x="71438" y="1464816"/>
          <a:ext cx="12020550" cy="5354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069"/>
                <a:gridCol w="6250481"/>
              </a:tblGrid>
              <a:tr h="68553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ООО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0740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Содержательный раздел ООП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(определяет общее содержание ООО и включает образовательные программы, ориентированные на достижение личностных, предметных и метапредметных результатов)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0401"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рабочие </a:t>
                      </a:r>
                      <a:r>
                        <a:rPr lang="ru-RU" sz="2400" kern="1200" dirty="0" smtClean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 учебных предметов, учебных курсов (в том числе внеурочной деятельности), учебных модулей;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формирования универсальных учебных действий у обучающихся;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рабочая программа воспитания</a:t>
                      </a: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рабочие программы </a:t>
                      </a:r>
                      <a:r>
                        <a:rPr lang="ru-RU" sz="2400" kern="1200" dirty="0" smtClean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учебных предметов, учебных курсов (в том числе внеурочной деятельности), учебных модулей;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формирования универсальных учебных действий у обучающихся;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рабочая программа воспитания;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    коррекционной   работы   (разрабатывается   при   наличии</a:t>
                      </a:r>
                      <a:r>
                        <a:rPr lang="ru-RU" sz="2400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Организации обучающихся с ОВЗ)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895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043" y="106532"/>
            <a:ext cx="11975975" cy="48827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ЕДИНИЦЫ</a:t>
            </a:r>
            <a:endParaRPr lang="ru-RU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043" y="674703"/>
            <a:ext cx="11975975" cy="609008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предмет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компонент)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образования,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отражающая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соответствующей науки, а также дидактические особенности изучаемого материала и возможности его усвоения обучающимися разного возраста и уровня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курс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Целостная,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завершённая часть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образования,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расширяющая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углубляющая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предметных областей, и (или) в пределах которой осуществляется освоение относительно самостоятельного тематического блока учебного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модуль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образования, в пределах которой осуществляется освоение относительно самостоятельного тематического блока учебного предмета или учебного курса либо нескольких взаимосвязанных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разделов.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283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287" y="88778"/>
            <a:ext cx="11931589" cy="79899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обучения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ОВЗ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287" y="1047565"/>
            <a:ext cx="11931589" cy="571721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используйте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обновлённый ФГОС НОО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АООП НОО!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 ООО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разрабатывать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обновлённого ФГОС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ООО. В него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добавили вариации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для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глухих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слабослышащих исключили из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ИУП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обязательный учебный предмет «Музыка».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глухих и слабослышащих обучающихся, обучающихся с тяжёлыми нарушениями речи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включили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предметную область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«Русский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литература» обязательный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изучения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предмет «Развитие речи».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глухих, слабослышащих обучающихся, обучающихся с тяжёлыми нарушениями речи, обучающихся с нарушениями опорно-двигательного аппарата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внести изменение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сроков и продолжительности изучения иностранного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языка.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обучающихся с ОВЗ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исключили учебный предмет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"Физическая культура"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включили учебный предмет «Адаптивная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культура». 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увеличить срок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АООП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шести лет, 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объём занятий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до 6018 часов.</a:t>
            </a:r>
          </a:p>
        </p:txBody>
      </p:sp>
    </p:spTree>
    <p:extLst>
      <p:ext uri="{BB962C8B-B14F-4D97-AF65-F5344CB8AC3E}">
        <p14:creationId xmlns:p14="http://schemas.microsoft.com/office/powerpoint/2010/main" val="39867435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21" y="0"/>
            <a:ext cx="12020365" cy="129614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ООП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НОО, утверждённый приказом МП РФ от 31.05.2021 г. № 286;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ООО,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утверждённый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МП РФ от 31.05.2021 г. № 287)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022866"/>
              </p:ext>
            </p:extLst>
          </p:nvPr>
        </p:nvGraphicFramePr>
        <p:xfrm>
          <a:off x="71438" y="1384916"/>
          <a:ext cx="12020550" cy="5478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069"/>
                <a:gridCol w="6250481"/>
              </a:tblGrid>
              <a:tr h="48488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ООО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8165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u="non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Организационный раздел  </a:t>
                      </a:r>
                    </a:p>
                    <a:p>
                      <a:pPr algn="ctr"/>
                      <a:r>
                        <a:rPr lang="ru-RU" sz="24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должен определять общие рамки организации образовательной деятельности, организационные механизмы и условия реализации программы)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4451"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учебный план;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внеурочной деятельности;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календарный учебный график;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календарный план воспитательной работы, содержащий перечень событий и мероприятий воспитательной направленности, которые организуются и проводятся Организацией или в которых Организация принимает участие в учебном году или периоде обучения;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характеристика условий реализации программы НОО в соответствии с требованиями ФГОС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учебный план;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внеурочной деятельности;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календарный учебный график;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календарный план воспитательной работы, содержащий перечень событий и мероприятий воспитательной направленности, которые организуются и проводятся Организацией или в которых Организация принимает участие в учебном году или периоде обучения;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характеристика условий реализации программы ООО, в том числе адаптированной, в соответствии с требованиями ФГОС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7164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77" y="97654"/>
            <a:ext cx="12020365" cy="71021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777" y="923278"/>
            <a:ext cx="11940466" cy="584150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предмет "Математика" предметной области "Математика и информатика" включает в себя учебные курсы "Алгебра", "Геометрия", "Вероятность и статистика".</a:t>
            </a:r>
          </a:p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предмет "История" предметной области "Общественно-научные предметы" включает в себя учебные курсы "История России" и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«Всеобщая история»;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Изменили подход к родному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языку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второму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иностранному языку.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зучение родного и второго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иностранного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языка можно организовать, если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 созданы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 и присутствуют заявления от родителей (законных представителей).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0992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4388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</a:t>
            </a:r>
            <a:r>
              <a:rPr lang="ru-RU" sz="24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2400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в части выполнения учебных программ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514269"/>
              </p:ext>
            </p:extLst>
          </p:nvPr>
        </p:nvGraphicFramePr>
        <p:xfrm>
          <a:off x="88776" y="443879"/>
          <a:ext cx="12103230" cy="6414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1797"/>
                <a:gridCol w="206117"/>
                <a:gridCol w="313789"/>
                <a:gridCol w="313789"/>
                <a:gridCol w="313789"/>
                <a:gridCol w="313789"/>
                <a:gridCol w="313789"/>
                <a:gridCol w="313789"/>
                <a:gridCol w="313789"/>
                <a:gridCol w="313789"/>
                <a:gridCol w="313789"/>
                <a:gridCol w="313789"/>
                <a:gridCol w="453548"/>
                <a:gridCol w="462716"/>
                <a:gridCol w="313789"/>
                <a:gridCol w="313789"/>
                <a:gridCol w="313789"/>
                <a:gridCol w="313789"/>
                <a:gridCol w="1101129"/>
                <a:gridCol w="467819"/>
                <a:gridCol w="137794"/>
                <a:gridCol w="464681"/>
                <a:gridCol w="149971"/>
                <a:gridCol w="452505"/>
                <a:gridCol w="135031"/>
                <a:gridCol w="587534"/>
                <a:gridCol w="795432"/>
                <a:gridCol w="1184110"/>
              </a:tblGrid>
              <a:tr h="222317">
                <a:tc gridSpan="18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КАЛЕНДАРЬ 2021 - 2022 УЧЕБНОГО ГОДА                </a:t>
                      </a:r>
                      <a:r>
                        <a:rPr lang="ru-RU" sz="1400" b="1" u="none" strike="noStrike" dirty="0"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5 - 11 КЛАССЫ</a:t>
                      </a:r>
                      <a:endParaRPr lang="ru-RU" sz="1400" b="1" i="0" u="none" strike="noStrike" dirty="0">
                        <a:solidFill>
                          <a:srgbClr val="3333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 НЕДЕЛЬ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31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Дни недели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7">
                  <a:txBody>
                    <a:bodyPr/>
                    <a:lstStyle/>
                    <a:p>
                      <a:pPr algn="ctr" fontAlgn="t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Месяцы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Дни недели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недостающих часов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5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31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1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1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1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Четверг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Четверг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1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Пятница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Пятница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1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Суббота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Суббота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1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Воскресенье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Воскресенье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31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Дни недели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7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Дни недели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недостающих часов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проведённого урока по приказу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Расписание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5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04.04, 18.04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17.05, 18.05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31.03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1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Пятница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Пятница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Суббота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Суббота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Воскресенье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Воскресенье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25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Дни недели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7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Дни недели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t"/>
                      <a:r>
                        <a:rPr lang="ru-RU" sz="13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часов, превышающих норму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Дата, которую надо изменить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Расписание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2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Четверг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Четверг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Пятница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Пятница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Суббота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Суббота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Воскресенье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Воскресенье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15" marR="4615" marT="46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7980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44" y="1"/>
            <a:ext cx="12129855" cy="60368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ООП, РП, ПООП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441642"/>
              </p:ext>
            </p:extLst>
          </p:nvPr>
        </p:nvGraphicFramePr>
        <p:xfrm>
          <a:off x="62144" y="683581"/>
          <a:ext cx="12129855" cy="6111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8835"/>
                <a:gridCol w="2282861"/>
                <a:gridCol w="5408159"/>
              </a:tblGrid>
              <a:tr h="158162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образовательная  программа (ООП) в контексте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ФЗ «Об образовании в РФ»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(гл. 1, ст. 2, часть 9) </a:t>
                      </a:r>
                    </a:p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(п. 9 в ред.</a:t>
                      </a:r>
                      <a:r>
                        <a:rPr lang="ru-RU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ФЗ от 31.07.2020 г. № 304-ФЗ)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Рабочая программа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Примерная основная образовательная  программа (ПООП) в контексте ФЗ «Об образовании в РФ» (гл. 1, ст. 2, часть 10)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(п. 10 в ред. ФЗ от 31.07.2020 г. № 304 -</a:t>
                      </a:r>
                      <a:r>
                        <a:rPr lang="ru-RU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ФЗ)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2621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ООП – </a:t>
                      </a: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комплекс основных характеристик образования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(объём, содержание, планируемые результаты) и организационно-педагогических условий,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</a:t>
                      </a:r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оценочных и методических материалов,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 также в предусмотренных настоящим Федеральным законом случаях в виде рабочей программы воспитания, календарного плана воспитательной работы, форм аттестации.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Рабочая программа – обязательная часть основной образовательной программы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каждого из уровней общего образования или курса. 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ПООП – учебно – методическая документация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(примерный учебный план, примерный календарный учебный график, примерные рабочие программы учебных предметов, курсов, дисциплин (модулей), иных компонентов, а также в предусмотренных настоящим Федеральным законом случаях примерная рабочая программа воспитания, примерный календарный план воспитательной работы), определяющая рекомендуемые объём и содержание образования определённого уровня и (или) определённой направленности, планируемые результаты освоения образовательной программы, примерные условия образовательной деятельности, включая примерные расчёты нормативных затрат оказания государственных услуг по реализации образовательной программы).</a:t>
                      </a:r>
                      <a:endParaRPr lang="ru-RU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808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0920"/>
            <a:ext cx="8596668" cy="62143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ДОГОВОРИМСЯ О ПОНЯТИЯХ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91953"/>
            <a:ext cx="8596668" cy="550415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Оценка, оценивание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процедура установления соответствия наличных результатов планируемым или требуемым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извне.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формальное выражение результатов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поурочный контроль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контроль результатов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тематический контроль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контроль результатов прохождения тематического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Промежуточная аттестация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контроль освоения обучающимися основной общеобразовательной программы (за исключением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дошкольного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образования) за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равный одному учебному году.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аттестация, оценивание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контроль результатов уровня общего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3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287" y="71022"/>
            <a:ext cx="11958222" cy="102981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ОБНОВЛЁННЫЕ ФЕДЕРАЛЬНЫЕ ГОСУДАРСТВЕННЫЕ ОБРАЗОВАТЕЛЬНЫЕ СТАНДАРТЫ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869886"/>
              </p:ext>
            </p:extLst>
          </p:nvPr>
        </p:nvGraphicFramePr>
        <p:xfrm>
          <a:off x="123825" y="1189036"/>
          <a:ext cx="11958638" cy="5513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5907"/>
                <a:gridCol w="9232731"/>
              </a:tblGrid>
              <a:tr h="275680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государственный образовательный стандарт начального общего образования, утверждённый приказом </a:t>
                      </a:r>
                      <a:r>
                        <a:rPr lang="ru-RU" sz="4000" b="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РФ от 31.05.2021 г. № 286</a:t>
                      </a:r>
                      <a:endParaRPr lang="ru-RU" sz="4000" b="0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5680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ООО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государственный образовательный стандарт основного общего образования, утверждённый приказом </a:t>
                      </a:r>
                      <a:r>
                        <a:rPr lang="ru-RU" sz="4000" b="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РФ от 31.05.2021 г. № 287</a:t>
                      </a:r>
                      <a:endParaRPr lang="ru-RU" sz="4000" b="0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1835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654" y="1"/>
            <a:ext cx="12011488" cy="10919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ПОНИМАЕМ ПОД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РАБОЧИМИ ПРОГРАММАМИ?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654" y="1091954"/>
            <a:ext cx="12011488" cy="564619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– обязательная часть основной образовательной программы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из уровней общего образования или учебного курса. По ФГОС, в содержательном разделе ООП должны быть представлены рабочие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(далее – РП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lvl="0"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основной части учебного плана;</a:t>
            </a:r>
          </a:p>
          <a:p>
            <a:pPr lvl="0"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учебным курсам части учебного плана, формируемой участниками образовательных отношений;</a:t>
            </a:r>
          </a:p>
          <a:p>
            <a:pPr lvl="0"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учебным курсам внеурочной деятельности, включённым в план внеурочной деятельности.</a:t>
            </a:r>
            <a:r>
              <a:rPr lang="ru-RU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РП </a:t>
            </a:r>
            <a:r>
              <a:rPr lang="ru-RU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основа достижения обучающимися планируемых результатов освоения ООП: личностных, метапредметных, предметных.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12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983" y="71022"/>
            <a:ext cx="11718525" cy="77235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ИСХОДНЫМИ ДОКУМЕНТАМИ ДЛЯ СОСТАВЛЕНИЯ РП УЧЕБНЫХ ПРЕДМЕТОВ, УЧЕБНЫХ КУРСОВ ЯВЛЯЮТСЯ: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984" y="1722269"/>
            <a:ext cx="8910018" cy="506914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SzPct val="100000"/>
              <a:buNone/>
            </a:pPr>
            <a:endParaRPr lang="ru-RU" dirty="0"/>
          </a:p>
          <a:p>
            <a:pPr marL="0" indent="0" algn="just">
              <a:buNone/>
            </a:pP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247728"/>
              </p:ext>
            </p:extLst>
          </p:nvPr>
        </p:nvGraphicFramePr>
        <p:xfrm>
          <a:off x="363984" y="843380"/>
          <a:ext cx="11718524" cy="5948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8524"/>
              </a:tblGrid>
              <a:tr h="2273333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 «Об образовании в РФ» от 29.12. 2012 г. № 273 – ФЗ 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изменениями и дополнениями);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государственный образовательный стандарт;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программа ОО;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перечень учебников, утверждённых, рекомендованных к использованию в образовательном процессе в образовательных учреждениях, реализующих программы общего образования.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6712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МЕТОДИЧЕСКИМ РЕКОМЕНДАЦИЯМ ОТНОСЯТСЯ: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07581"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chemeClr val="accent2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Ø"/>
                      </a:pPr>
                      <a:r>
                        <a:rPr lang="ru-RU" sz="2000" b="1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Примерные ООП, основанные на ФГОС;</a:t>
                      </a:r>
                    </a:p>
                    <a:p>
                      <a:pPr marL="285750" indent="-285750" algn="just">
                        <a:buClr>
                          <a:schemeClr val="accent2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РФ, приказ от 11.12.2020 г. № 712 «О внесении некоторых изменений в ФГОС общего образования по вопросам воспитания обучающихся».</a:t>
                      </a:r>
                    </a:p>
                    <a:p>
                      <a:pPr marL="285750" indent="-285750" algn="just">
                        <a:buClr>
                          <a:schemeClr val="accent2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Минобразования и науки РФ, письмо от 28.10.2015 г. №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1786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 рабочих программах учебных предметов»;</a:t>
                      </a:r>
                    </a:p>
                    <a:p>
                      <a:pPr marL="285750" indent="-285750" algn="just">
                        <a:buClr>
                          <a:schemeClr val="accent2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Ø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МОНиМП КК, письмо от 13.07.2021 г. № 47-01-13-14546/21 «О составлении рабочих программ учебных предметов и календарно-тематического планирования».</a:t>
                      </a:r>
                    </a:p>
                    <a:p>
                      <a:pPr marL="285750" indent="-285750" algn="just">
                        <a:buClr>
                          <a:schemeClr val="accent2">
                            <a:lumMod val="75000"/>
                          </a:schemeClr>
                        </a:buClr>
                        <a:buSzPct val="100000"/>
                        <a:buFont typeface="Wingdings" panose="05000000000000000000" pitchFamily="2" charset="2"/>
                        <a:buChar char="Ø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МОНиМП КК, письмо от 10.08.2021 г. № 47-01-13-16923/4 О дополнительных разъяснениях к письму от 13 июля 2021 г.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47-01-13-14546/21 «О составлении рабочих программ учебных предметов и календарно-тематического планирования».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39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7250" y="17756"/>
            <a:ext cx="11638626" cy="80786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РП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250" y="807868"/>
            <a:ext cx="11638626" cy="59569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РП –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обязанность учителя, которая зафиксирована в </a:t>
            </a:r>
            <a:r>
              <a:rPr lang="ru-RU" sz="62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Едином квалификационном справочнике, утверждённом приказом Минздравсоцразвития РФ от 26.08.2010 г. № 761н.</a:t>
            </a:r>
            <a:r>
              <a:rPr lang="ru-RU" sz="6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РП разрабатывается </a:t>
            </a:r>
            <a:r>
              <a:rPr lang="ru-RU" sz="6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от содержания, а от планируемых результатов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(личностных, метапредметных, предметных). Содержание важно, но не является средством достижения результатов.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и утверждения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РП регулирует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 – Положение о рабочей 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программе. </a:t>
            </a:r>
          </a:p>
          <a:p>
            <a:pPr marL="0" indent="0">
              <a:lnSpc>
                <a:spcPts val="2160"/>
              </a:lnSpc>
              <a:spcBef>
                <a:spcPts val="0"/>
              </a:spcBef>
              <a:buNone/>
            </a:pPr>
            <a:endParaRPr lang="ru-RU" sz="7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60"/>
              </a:lnSpc>
              <a:spcBef>
                <a:spcPts val="0"/>
              </a:spcBef>
              <a:buNone/>
            </a:pPr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ru-R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7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6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не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регламентирует процессуальный аспект образования. </a:t>
            </a:r>
          </a:p>
          <a:p>
            <a:pPr marL="0" indent="0" algn="just">
              <a:lnSpc>
                <a:spcPts val="2160"/>
              </a:lnSpc>
              <a:spcBef>
                <a:spcPts val="0"/>
              </a:spcBef>
              <a:buNone/>
            </a:pPr>
            <a:r>
              <a:rPr lang="ru-R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это означает?</a:t>
            </a:r>
            <a:endParaRPr lang="ru-RU" sz="7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60"/>
              </a:lnSpc>
              <a:spcBef>
                <a:spcPts val="0"/>
              </a:spcBef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не даёт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ответов на вопросы: </a:t>
            </a:r>
          </a:p>
          <a:p>
            <a:pPr marL="0" algn="just">
              <a:lnSpc>
                <a:spcPts val="2160"/>
              </a:lnSpc>
              <a:spcBef>
                <a:spcPts val="0"/>
              </a:spcBef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какой тематической последовательности будет происходить усвоение предмета? </a:t>
            </a:r>
          </a:p>
          <a:p>
            <a:pPr marL="0" algn="just">
              <a:lnSpc>
                <a:spcPts val="2160"/>
              </a:lnSpc>
              <a:spcBef>
                <a:spcPts val="0"/>
              </a:spcBef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аковы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содержание 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объём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программы?</a:t>
            </a:r>
          </a:p>
          <a:p>
            <a:pPr marL="0" algn="just">
              <a:lnSpc>
                <a:spcPts val="2160"/>
              </a:lnSpc>
              <a:spcBef>
                <a:spcPts val="0"/>
              </a:spcBef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акие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способы,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методы обучения использовать?</a:t>
            </a:r>
          </a:p>
          <a:p>
            <a:pPr marL="0" algn="just">
              <a:lnSpc>
                <a:spcPts val="2160"/>
              </a:lnSpc>
              <a:spcBef>
                <a:spcPts val="0"/>
              </a:spcBef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акова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степень интеграции,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обобщённости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преемственности в образовательных программах, особенно в инновационных учебных заведениях? и др.</a:t>
            </a:r>
          </a:p>
          <a:p>
            <a:pPr marL="0" indent="0" algn="just">
              <a:lnSpc>
                <a:spcPts val="2160"/>
              </a:lnSpc>
              <a:spcBef>
                <a:spcPts val="0"/>
              </a:spcBef>
              <a:buNone/>
            </a:pPr>
            <a:r>
              <a:rPr lang="ru-R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и как отвечает на эти вопросы?</a:t>
            </a:r>
            <a:endParaRPr lang="ru-RU" sz="7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160"/>
              </a:lnSpc>
              <a:spcBef>
                <a:spcPts val="0"/>
              </a:spcBef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эти вопросы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компетенция образовательной организации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самого педагога.</a:t>
            </a:r>
            <a:endParaRPr lang="ru-RU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9400" y="3546629"/>
            <a:ext cx="1290000" cy="80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28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899" y="0"/>
            <a:ext cx="12038120" cy="59480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РП ПО ФГОС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200255"/>
              </p:ext>
            </p:extLst>
          </p:nvPr>
        </p:nvGraphicFramePr>
        <p:xfrm>
          <a:off x="79899" y="656947"/>
          <a:ext cx="12038120" cy="6195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924"/>
                <a:gridCol w="8549196"/>
              </a:tblGrid>
              <a:tr h="43780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Комментарий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76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 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освоения учебного предмета, курса.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Личностные;</a:t>
                      </a: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Метапредметные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(межпредметные понятия и УУД);</a:t>
                      </a: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Предметные.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95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учебного предмета, курса.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РП – основа для: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действий с предметным содержанием (предметные образовательные результаты в ФГОС занимают 3 место);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универсальных учебных действий (группа метапредметных результатов занимает 2 место в ФГОС):</a:t>
                      </a:r>
                    </a:p>
                    <a:p>
                      <a:pPr marL="3429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ценностей отношений, установок (1).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17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Тематическое планирование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учётом Программы воспитания и указанием количества часов, отводимых на освоение каждой темы.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тематического раздела, часы на его освоение,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указанием количества академических часов, отводимых на освоение </a:t>
                      </a:r>
                      <a:r>
                        <a:rPr lang="ru-RU" sz="2000" b="1" i="1" u="sng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каждой темы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учебного предмета, учебного курса (в том числе внеурочной деятельности), учебного модуля,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включая часы на текущий тематический контроль.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355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РП:</a:t>
                      </a:r>
                      <a:r>
                        <a:rPr lang="ru-RU" sz="1800" b="1" baseline="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структура последовательная, а программа должна быть «матричной», когда результат и содержание не «перед» тематическим планированием, а внутри него.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Тренд воспитания в РП.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Рабочие программы учебных курсов внеурочной деятельности также должны содержать указание на форму проведения занятий.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58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4287"/>
            <a:ext cx="11414052" cy="71021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ПРИ СОСТАВЛЕНИИ РП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34500"/>
            <a:ext cx="11414052" cy="595691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акцентируют, что РП разработана на «основе авторской программы или УМК такого-то». </a:t>
            </a:r>
            <a:r>
              <a:rPr lang="ru-RU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данный момент понятия «УМК» не существует. В ФЗ «Об </a:t>
            </a:r>
            <a:r>
              <a:rPr lang="ru-RU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РФ» от 29.12. 2012 г. № 273 – ФЗ  (с </a:t>
            </a:r>
            <a:r>
              <a:rPr lang="ru-RU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изм. </a:t>
            </a:r>
            <a:r>
              <a:rPr lang="ru-RU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доп.) в статье 18 даётся понятие «Федеральный</a:t>
            </a:r>
            <a:r>
              <a:rPr lang="ru-RU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lang="ru-RU" sz="20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учебников, допущенных к </a:t>
            </a:r>
            <a:r>
              <a:rPr lang="ru-RU" sz="20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использованию» и в статье 35 даётся понятие «учебники и учебные пособия».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только заявляют, но не показывают, как они будут оцениваться.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настоящих результатов прописывают «контролируемые элементы содержания» (КЭС).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включают в РП приложения с оценочными инструментами.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«путают» КТП и тематическое планирование (раздел РП).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67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043" y="177554"/>
            <a:ext cx="11896077" cy="105644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МЕЖПРЕДМЕТНЫХ ПОНЯТИЙ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043" y="1615736"/>
            <a:ext cx="11896077" cy="484720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ЗАДАЧА, МАССА, ПРОЦЕСС, ФЕНОМЕН, ФОРМА, ЧИСЛО, ЭНЕРГИЯ, ЯВЛЕНИЕ</a:t>
            </a: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и т.д.</a:t>
            </a:r>
          </a:p>
          <a:p>
            <a:pPr marL="0" indent="0" algn="just">
              <a:buNone/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 БУДЕТ  СТОЛЬКО  ПОНЯТИЙ,  НАСКОЛЬКО  «ДОГОВОРИЛИСЬ» 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РАЗНЫХ  УЧЕБНЫХ  ПРЕДМЕТОВ  МЕЖДУ  СОБОЙ.</a:t>
            </a: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6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9" y="88778"/>
            <a:ext cx="12002612" cy="53266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ТРЕНДА В РП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853441"/>
              </p:ext>
            </p:extLst>
          </p:nvPr>
        </p:nvGraphicFramePr>
        <p:xfrm>
          <a:off x="106529" y="620712"/>
          <a:ext cx="12002612" cy="6152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9782"/>
                <a:gridCol w="5672830"/>
              </a:tblGrid>
              <a:tr h="61529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«НАШИ» уровни</a:t>
                      </a:r>
                    </a:p>
                    <a:p>
                      <a:pPr algn="just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уровень</a:t>
                      </a:r>
                      <a:r>
                        <a:rPr lang="ru-RU" sz="1800" b="1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задание в 1 – 2 умственных действия с предметным содержанием, не обремененные УУД. Близко к «старому» репродуктивному уровню. Оцениваем простое воспроизведение.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– «3».</a:t>
                      </a:r>
                    </a:p>
                    <a:p>
                      <a:pPr algn="just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 уровень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задания в 3 – 4 умственных действия с предметным содержанием, включающие проверку 1 – 3 –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УУД. Близко к «старому» конструктивному уровню. Оцениваем применение в знакомой ситуации.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– «4».</a:t>
                      </a:r>
                    </a:p>
                    <a:p>
                      <a:pPr algn="just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</a:t>
                      </a:r>
                      <a:r>
                        <a:rPr lang="ru-RU" sz="1800" b="1" dirty="0" smtClean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задания, для выполнения которых требуется системное знание учебного содержания предмета, способности опереться на его закономерности и связи, чтобы  разобраться в ситуации, не имеющей очевидного хода решения. Обязательно опирается на познавательные УУД. Близко к «старому» преобразующему уровню. Оцениваем применение в незнакомой ситуации.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– «5».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676" y="692458"/>
            <a:ext cx="6187736" cy="5992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517" y="88778"/>
            <a:ext cx="9037467" cy="102980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ПО МОДЕЛИ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517" y="1455938"/>
            <a:ext cx="9037467" cy="516680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 defTabSz="1219170">
              <a:spcBef>
                <a:spcPts val="0"/>
              </a:spcBef>
              <a:buClr>
                <a:srgbClr val="40BAD2"/>
              </a:buClr>
              <a:buSzTx/>
              <a:buNone/>
              <a:defRPr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 – источник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данных о 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1219170">
              <a:spcBef>
                <a:spcPts val="0"/>
              </a:spcBef>
              <a:buClr>
                <a:srgbClr val="40BAD2"/>
              </a:buClr>
              <a:buSzTx/>
              <a:buNone/>
              <a:defRPr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грамотности</a:t>
            </a:r>
          </a:p>
          <a:p>
            <a:pPr marL="0" indent="0" algn="just" defTabSz="1219170">
              <a:spcBef>
                <a:spcPts val="1600"/>
              </a:spcBef>
              <a:buClr>
                <a:srgbClr val="40BAD2"/>
              </a:buClr>
              <a:buSzTx/>
              <a:buNone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модели PISA в ходе текущего  (формирующего и тематического) контроля – основа компонента </a:t>
            </a:r>
            <a:r>
              <a:rPr lang="ru-RU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«функциональная грамотность»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образовательных программах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81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87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РЕГУЛЯТОРЫ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DC0E36EA-D747-4B74-AA4E-CFF9023114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393794"/>
            <a:ext cx="8596668" cy="51934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28599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043" y="97654"/>
            <a:ext cx="11940466" cy="86113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РАБОЧИХ ПРОГРАММАХ ДОЛЖНЫ ОТРАЖАТЬСЯ: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043" y="1091953"/>
            <a:ext cx="11940466" cy="56994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воспитания;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процедуры (КИМы) в приложении к рабочей программе;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по функциональной грамотности.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55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287" y="71021"/>
            <a:ext cx="11967099" cy="205074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ts val="3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ОБНОВЛЁННЫЕ ФГОС НОО И ФГОС ООО С УЧЁТОМ ГОСУДАРСТВЕННОЙ ПОЛИТИКИ В СФЕРЕ ОБРАЗОВАНИЯ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 – ФЗ «ОБ ОБРАЗОВАНИИ В РОССИЙСКОЙ ФЕДЕРАЦИИ»</a:t>
            </a:r>
            <a:r>
              <a:rPr lang="ru-RU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изменениями и дополнениями, вступает в силу с 13.07.2021 г., </a:t>
            </a:r>
            <a:r>
              <a:rPr lang="ru-RU" sz="2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и дополнениями, вступает в силу с </a:t>
            </a:r>
            <a:r>
              <a:rPr lang="ru-RU" sz="2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01.09.2021 г.))</a:t>
            </a:r>
            <a:endParaRPr lang="ru-RU" sz="2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34900"/>
              </p:ext>
            </p:extLst>
          </p:nvPr>
        </p:nvGraphicFramePr>
        <p:xfrm>
          <a:off x="123825" y="2121762"/>
          <a:ext cx="11968164" cy="4660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5503"/>
                <a:gridCol w="8922661"/>
              </a:tblGrid>
              <a:tr h="89309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 ОБРАЗОВАНИЯ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ОБНОВЛЁННЫЕ ОБРАЗОВАТЕЛЬНЫЕ ПРОГРАММЫ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89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НОО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ООП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НОО </a:t>
                      </a:r>
                      <a:r>
                        <a:rPr lang="ru-RU" sz="2800" b="1" baseline="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(обязательный переход с 01.09.2022 г. – </a:t>
                      </a:r>
                    </a:p>
                    <a:p>
                      <a:pPr algn="ctr"/>
                      <a:r>
                        <a:rPr lang="ru-RU" sz="2800" b="1" baseline="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1-е классы)</a:t>
                      </a:r>
                      <a:endParaRPr lang="ru-RU" sz="2800" b="1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89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ООП ООО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(обязательный переход с 01.09.2022 г. – </a:t>
                      </a:r>
                    </a:p>
                    <a:p>
                      <a:pPr algn="ctr"/>
                      <a:r>
                        <a:rPr lang="ru-RU" sz="2800" b="1" baseline="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5-е классы)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89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ООП СОО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6653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6532"/>
            <a:ext cx="8596668" cy="7102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99" y="106532"/>
            <a:ext cx="11993732" cy="6676008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9600" b="1" dirty="0" smtClean="0">
                <a:solidFill>
                  <a:srgbClr val="3333FF"/>
                </a:solidFill>
                <a:latin typeface="Gabriola" panose="04040605051002020D02" pitchFamily="82" charset="0"/>
                <a:cs typeface="Gautami" panose="020B0502040204020203" pitchFamily="34" charset="0"/>
              </a:rPr>
              <a:t>СПАСИБО ЗА ВНИМАНИЕ!</a:t>
            </a:r>
            <a:endParaRPr lang="ru-RU" sz="9600" b="1" dirty="0">
              <a:solidFill>
                <a:srgbClr val="3333FF"/>
              </a:solidFill>
              <a:latin typeface="Gabriola" panose="04040605051002020D02" pitchFamily="82" charset="0"/>
              <a:cs typeface="Gautam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919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357" y="71022"/>
            <a:ext cx="11967099" cy="1100831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ts val="3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ОБНОВЛЁННЫЕ ФГОС НОО И ФГОС ООО С УЧЁТОМ ГОСУДАРСТВЕННОЙ ПОЛИТИКИ В СФЕРЕ ОБРАЗОВАНИЯ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714328"/>
              </p:ext>
            </p:extLst>
          </p:nvPr>
        </p:nvGraphicFramePr>
        <p:xfrm>
          <a:off x="124357" y="941033"/>
          <a:ext cx="11967099" cy="5823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7305"/>
                <a:gridCol w="4563122"/>
                <a:gridCol w="5326672"/>
              </a:tblGrid>
              <a:tr h="125003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 ОБРАЗОВАНИЯ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ПРОГРАММЫ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ПРОГРАММЫ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УЧЕБНЫМ ПРЕДМЕТАМ,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УЧЕБНЫМ КУРСАМ,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УЧЕБНЫМ МОДУЛЯМ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08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НОО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  ООП</a:t>
                      </a:r>
                      <a:r>
                        <a:rPr lang="ru-RU" sz="2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НОО (для 2 – 4 классов) по действующим ФГОС.</a:t>
                      </a:r>
                      <a:endParaRPr lang="ru-RU" sz="23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2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  ООП</a:t>
                      </a:r>
                      <a:r>
                        <a:rPr lang="ru-RU" sz="2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НОО </a:t>
                      </a:r>
                      <a:r>
                        <a:rPr lang="ru-RU" sz="2300" b="1" baseline="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(для 1 классов) по обновлённым ФГОС НОО.</a:t>
                      </a:r>
                      <a:endParaRPr lang="ru-RU" sz="2300" b="1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2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</a:t>
                      </a:r>
                      <a:r>
                        <a:rPr lang="ru-RU" sz="2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                             (для 2 – 4 классов) по действующим ФГОС.</a:t>
                      </a:r>
                    </a:p>
                    <a:p>
                      <a:pPr marL="457200" marR="0" lvl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2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программы </a:t>
                      </a:r>
                      <a:r>
                        <a:rPr lang="ru-RU" sz="2300" b="1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(для 1 классов)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по обновлённым ФГОС.</a:t>
                      </a:r>
                      <a:endParaRPr lang="ru-RU" sz="2300" b="1" dirty="0" smtClean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08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  ООП</a:t>
                      </a:r>
                      <a:r>
                        <a:rPr lang="ru-RU" sz="2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ООО (для 6 – 9 классов) по действующим ФГОС.</a:t>
                      </a:r>
                      <a:endParaRPr lang="ru-RU" sz="23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2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  ООП</a:t>
                      </a:r>
                      <a:r>
                        <a:rPr lang="ru-RU" sz="2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ООО </a:t>
                      </a:r>
                      <a:r>
                        <a:rPr lang="ru-RU" sz="2300" b="1" baseline="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(для 5 классов) по обновлённым ФГОС ООО.</a:t>
                      </a:r>
                      <a:endParaRPr lang="ru-RU" sz="2300" b="1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2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</a:t>
                      </a:r>
                      <a:r>
                        <a:rPr lang="ru-RU" sz="2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                                (для 6 – 9 классов)</a:t>
                      </a:r>
                      <a:r>
                        <a:rPr lang="ru-RU" sz="2300" b="1" baseline="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действующим ФГОС.</a:t>
                      </a:r>
                    </a:p>
                    <a:p>
                      <a:pPr marL="457200" marR="0" lvl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2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программы </a:t>
                      </a:r>
                      <a:r>
                        <a:rPr lang="ru-RU" sz="2300" b="1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(для 5 классов)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по обновлённым ФГОС.</a:t>
                      </a:r>
                      <a:endParaRPr lang="ru-RU" sz="2300" b="1" dirty="0" smtClean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53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ООП СОО </a:t>
                      </a:r>
                      <a:r>
                        <a:rPr lang="ru-RU" sz="2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(для 10 – 11 классов) по действующим ФГОС.</a:t>
                      </a:r>
                      <a:endParaRPr lang="ru-RU" sz="23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</a:t>
                      </a:r>
                      <a:r>
                        <a:rPr lang="ru-RU" sz="2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по действующим ФГОС.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142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11" y="71022"/>
            <a:ext cx="11949342" cy="103868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ОБНОВЛЁННЫЕ ФГОС НОО И ФГОС ООО С УЧЁТОМ ГОСУДАРСТВЕННОЙ ПОЛИТИКИ В СФЕРЕ ОБРАЗОВАНИЯ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11" y="914400"/>
            <a:ext cx="11949342" cy="5943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ts val="3240"/>
              </a:lnSpc>
              <a:spcBef>
                <a:spcPts val="0"/>
              </a:spcBef>
              <a:buNone/>
            </a:pPr>
            <a:r>
              <a:rPr lang="ru-RU" sz="7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 с </a:t>
            </a:r>
            <a:r>
              <a:rPr lang="ru-RU" sz="7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учениками, которые будут продолжать обучаться в 2022 – 2023 учебном году </a:t>
            </a:r>
          </a:p>
          <a:p>
            <a:pPr marL="0" indent="0" algn="ctr">
              <a:lnSpc>
                <a:spcPts val="3240"/>
              </a:lnSpc>
              <a:spcBef>
                <a:spcPts val="0"/>
              </a:spcBef>
              <a:buNone/>
            </a:pPr>
            <a:r>
              <a:rPr lang="ru-RU" sz="7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начальной (2 – 4 классы) и основной школе (6 – 9 классы)?</a:t>
            </a:r>
            <a:endParaRPr lang="ru-RU" sz="7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324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2 – 4, 6 – 9 классов продолжают обучение по «действующим» ФГОС.</a:t>
            </a:r>
          </a:p>
          <a:p>
            <a:pPr marL="0" indent="0" algn="just">
              <a:lnSpc>
                <a:spcPts val="3240"/>
              </a:lnSpc>
              <a:spcBef>
                <a:spcPts val="0"/>
              </a:spcBef>
              <a:buNone/>
            </a:pPr>
            <a:r>
              <a:rPr lang="ru-RU" sz="7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нужно:</a:t>
            </a:r>
            <a:endParaRPr lang="ru-RU" sz="7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3240"/>
              </a:lnSpc>
              <a:spcBef>
                <a:spcPts val="0"/>
              </a:spcBef>
              <a:buClrTx/>
              <a:buSzPct val="100000"/>
              <a:buFont typeface="Times New Roman" panose="02020603050405020304" pitchFamily="18" charset="0"/>
              <a:buChar char="•"/>
            </a:pPr>
            <a:r>
              <a:rPr lang="ru-RU" sz="7200" b="1" u="sng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обсудить </a:t>
            </a: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педсовете, </a:t>
            </a: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родительских собраниях классов, Управляющем совете (см. название в Уставе ОО), Ученическом совете (см. название в Уставе ОО) </a:t>
            </a:r>
            <a:r>
              <a:rPr lang="ru-RU" sz="7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имеющиеся  ресурсы, </a:t>
            </a:r>
            <a:r>
              <a:rPr lang="ru-RU" sz="7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соответствующие требованиям </a:t>
            </a:r>
            <a:r>
              <a:rPr lang="ru-RU" sz="7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обновлённым  ФГОС,  и мотивацию всего педагогического коллектива, родителей </a:t>
            </a:r>
            <a:r>
              <a:rPr lang="ru-RU" sz="7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</a:t>
            </a:r>
            <a:r>
              <a:rPr lang="ru-RU" sz="7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обучающихся для перехода на обновлённые ФГОС;</a:t>
            </a:r>
          </a:p>
          <a:p>
            <a:pPr algn="just">
              <a:lnSpc>
                <a:spcPts val="3240"/>
              </a:lnSpc>
              <a:spcBef>
                <a:spcPts val="0"/>
              </a:spcBef>
              <a:buClrTx/>
              <a:buSzPct val="100000"/>
              <a:buFont typeface="Times New Roman" panose="02020603050405020304" pitchFamily="18" charset="0"/>
              <a:buChar char="•"/>
            </a:pPr>
            <a:r>
              <a:rPr lang="ru-RU" sz="7200" b="1" u="sng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протоколы заседаний</a:t>
            </a: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педсовета, </a:t>
            </a: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родительских собраниях классов, </a:t>
            </a: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Управляющего совета </a:t>
            </a: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(см. название в Уставе ОО), </a:t>
            </a: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Ученического совета </a:t>
            </a: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(см. название в Уставе ОО</a:t>
            </a: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72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3240"/>
              </a:lnSpc>
              <a:spcBef>
                <a:spcPts val="0"/>
              </a:spcBef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617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76" y="213064"/>
            <a:ext cx="11878322" cy="78123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Обновлённые ФГОС – уклон на вариативность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676" y="1091953"/>
            <a:ext cx="11878322" cy="565507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336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Обновлённые ФГОС обеспечивают вариативность содержания образовательных программ,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формирования программ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различного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сложности и направленности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учётом образовательных потребностей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 детей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ts val="3360"/>
              </a:lnSpc>
              <a:spcBef>
                <a:spcPts val="0"/>
              </a:spcBef>
              <a:buNone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336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Закрепили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способа, как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 достичь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algn="just">
              <a:lnSpc>
                <a:spcPts val="3360"/>
              </a:lnSpc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сочетать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курсы, учебные модули;</a:t>
            </a:r>
          </a:p>
          <a:p>
            <a:pPr marL="0" algn="just">
              <a:lnSpc>
                <a:spcPts val="3360"/>
              </a:lnSpc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вводить углублённое изучение предмета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algn="just">
              <a:lnSpc>
                <a:spcPts val="3360"/>
              </a:lnSpc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ИУП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для ускоренного обучения, в пределах осваиваемой программы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адаптированной, в порядке, установленном локальными нормативными актами Организации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359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76" y="213064"/>
            <a:ext cx="11878322" cy="131389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Обновлённые ФГОС –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уточнили и расширили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ООП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676" y="1784411"/>
            <a:ext cx="11878322" cy="496261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 algn="just">
              <a:lnSpc>
                <a:spcPts val="396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Затронули 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личностные, метапредметные 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предметные.</a:t>
            </a:r>
          </a:p>
          <a:p>
            <a:pPr marL="0" indent="0" algn="just">
              <a:lnSpc>
                <a:spcPts val="3960"/>
              </a:lnSpc>
              <a:spcBef>
                <a:spcPts val="0"/>
              </a:spcBef>
              <a:buNone/>
            </a:pP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Добавили 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по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модулю ОРКСЭ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ts val="3960"/>
              </a:lnSpc>
              <a:spcBef>
                <a:spcPts val="0"/>
              </a:spcBef>
              <a:buNone/>
            </a:pP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На 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 ООО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установили требования 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предметным результатам изучения учебных предметов 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"Математика", "Информатика", "Физика", "Химия", "Биология" на базовом и углублённом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уровнях.</a:t>
            </a:r>
          </a:p>
          <a:p>
            <a:pPr marL="0" indent="0" algn="just">
              <a:lnSpc>
                <a:spcPts val="3960"/>
              </a:lnSpc>
              <a:spcBef>
                <a:spcPts val="0"/>
              </a:spcBef>
              <a:buNone/>
            </a:pP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Усиливают </a:t>
            </a:r>
            <a:r>
              <a:rPr lang="ru-RU" sz="3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акценты на изучение явлений и процессов современной России и мира в целом, современного состояния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науки.</a:t>
            </a:r>
            <a:endParaRPr lang="ru-RU" sz="3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985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76" y="213064"/>
            <a:ext cx="11878322" cy="103868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Обновлённые ФГОС – о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бразовательные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676" y="1331651"/>
            <a:ext cx="11878322" cy="541537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ООО,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адаптированной, Организация вправе применять:</a:t>
            </a:r>
          </a:p>
          <a:p>
            <a:pPr lvl="0" algn="just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образовательные технологии, в том числе электронное обучение, дистанционные образовательные технологии;</a:t>
            </a:r>
          </a:p>
          <a:p>
            <a:pPr lvl="0" algn="just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модульный принцип представления содержания указанной программы и построения учебных планов, использования соответствующих образовательных 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65646008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17796</TotalTime>
  <Words>3854</Words>
  <Application>Microsoft Office PowerPoint</Application>
  <PresentationFormat>Произвольный</PresentationFormat>
  <Paragraphs>782</Paragraphs>
  <Slides>40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Грань</vt:lpstr>
      <vt:lpstr>УПРАВЛЕНИЕ  ВВЕДЕНИЕМ ОБНОВЛЁННЫХ ФГОС НОО И ФГОС ООО </vt:lpstr>
      <vt:lpstr>ЦЕЛИ РОССИЙСКОГО ОБРАЗОВАНИЯ</vt:lpstr>
      <vt:lpstr>ОБНОВЛЁННЫЕ ФЕДЕРАЛЬНЫЕ ГОСУДАРСТВЕННЫЕ ОБРАЗОВАТЕЛЬНЫЕ СТАНДАРТЫ</vt:lpstr>
      <vt:lpstr>ОБНОВЛЁННЫЕ ФГОС НОО И ФГОС ООО С УЧЁТОМ ГОСУДАРСТВЕННОЙ ПОЛИТИКИ В СФЕРЕ ОБРАЗОВАНИЯ  (ФЕДЕРАЛЬНЫЙ ЗАКОН ОТ 29.12.2012 № 273 – ФЗ «ОБ ОБРАЗОВАНИИ В РОССИЙСКОЙ ФЕДЕРАЦИИ» (с изменениями и дополнениями, вступает в силу с 13.07.2021 г., с изменениями и дополнениями, вступает в силу с 01.09.2021 г.))</vt:lpstr>
      <vt:lpstr>ОБНОВЛЁННЫЕ ФГОС НОО И ФГОС ООО С УЧЁТОМ ГОСУДАРСТВЕННОЙ ПОЛИТИКИ В СФЕРЕ ОБРАЗОВАНИЯ  </vt:lpstr>
      <vt:lpstr>ОБНОВЛЁННЫЕ ФГОС НОО И ФГОС ООО С УЧЁТОМ ГОСУДАРСТВЕННОЙ ПОЛИТИКИ В СФЕРЕ ОБРАЗОВАНИЯ</vt:lpstr>
      <vt:lpstr>Обновлённые ФГОС – уклон на вариативность</vt:lpstr>
      <vt:lpstr>Обновлённые ФГОС – уточнили и расширили требования к результатам освоения ООП </vt:lpstr>
      <vt:lpstr>Обновлённые ФГОС – образовательные технологии</vt:lpstr>
      <vt:lpstr>Обновлённые ФГОС – деление обучающихся на группы</vt:lpstr>
      <vt:lpstr>Промежуточная аттестация</vt:lpstr>
      <vt:lpstr>Обновлённые ФГОС – повышение эффективности усвоения знаний и учебных действий</vt:lpstr>
      <vt:lpstr>Требования к кабинетам</vt:lpstr>
      <vt:lpstr>УТВЕРЖДЕНИЕ ООП</vt:lpstr>
      <vt:lpstr>Когда утвердить ООП?    </vt:lpstr>
      <vt:lpstr>ОСНОВНАЯ ОБРАЗОВАТЕЛЬНАЯ ПРОГРАММА (ООП)  (ФЗ «Об образовании в РФ» от 29.12. 2012 г. № 273 – ФЗ  (с изменениями и дополнениями)</vt:lpstr>
      <vt:lpstr>ОСНОВНАЯ ОБРАЗОВАТЕЛЬНАЯ ПРОГРАММА (ООП)  (ФЗ «Об образовании в РФ» от 29.12. 2012 г. № 273 – ФЗ  (с изменениями и дополнениями)</vt:lpstr>
      <vt:lpstr>ОСНОВНАЯ ОБРАЗОВАТЕЛЬНАЯ ПРОГРАММА (ООП)  (ФЗ «Об образовании в РФ» от 29.12. 2012 г. № 273 – ФЗ  (с изменениями и дополнениями)</vt:lpstr>
      <vt:lpstr>Требования к структуре программы основного общего образования</vt:lpstr>
      <vt:lpstr>СТРУКТУРА ООП  (ФГОС НОО, утверждённый приказом МП РФ от 31.05.2021 г. № 286;  ФГОС ООО, утверждённый приказом МП РФ от 31.05.2021 г. № 287) </vt:lpstr>
      <vt:lpstr>СТРУКТУРА ООП  (ФГОС НОО, утверждённый приказом МП РФ от 31.05.2021 г. № 286;  ФГОС ООО, утверждённый приказом МП РФ от 31.05.2021 г. № 287)</vt:lpstr>
      <vt:lpstr>СТРУКТУРА ООП  (ФГОС НОО, утверждённый приказом МП РФ от 31.05.2021 г. № 286;  ФГОС ООО, утверждённый приказом МП РФ от 31.05.2021 г. № 287)</vt:lpstr>
      <vt:lpstr>УЧЕБНЫЕ ЕДИНИЦЫ</vt:lpstr>
      <vt:lpstr>Особенности обучения детей с ОВЗ</vt:lpstr>
      <vt:lpstr>СТРУКТУРА ООП  (ФГОС НОО, утверждённый приказом МП РФ от 31.05.2021 г. № 286;  ФГОС ООО, утверждённый приказом МП РФ от 31.05.2021 г. № 287)</vt:lpstr>
      <vt:lpstr>Учебный план</vt:lpstr>
      <vt:lpstr>Календарный учебный график в части выполнения учебных программ</vt:lpstr>
      <vt:lpstr>ООП, РП, ПООП</vt:lpstr>
      <vt:lpstr>ДОГОВОРИМСЯ О ПОНЯТИЯХ</vt:lpstr>
      <vt:lpstr>ЧТО ПОНИМАЕМ ПОД  РАБОЧИМИ ПРОГРАММАМИ?</vt:lpstr>
      <vt:lpstr>ИСХОДНЫМИ ДОКУМЕНТАМИ ДЛЯ СОСТАВЛЕНИЯ РП УЧЕБНЫХ ПРЕДМЕТОВ, УЧЕБНЫХ КУРСОВ ЯВЛЯЮТСЯ:</vt:lpstr>
      <vt:lpstr>РАЗРАБОТКА РП</vt:lpstr>
      <vt:lpstr>СТРУКТУРА РП ПО ФГОС</vt:lpstr>
      <vt:lpstr>ОШИБКИ ПРИ СОСТАВЛЕНИИ РП</vt:lpstr>
      <vt:lpstr>ПРИМЕРЫ МЕЖПРЕДМЕТНЫХ ПОНЯТИЙ</vt:lpstr>
      <vt:lpstr>УЧЁТ PISA – ТРЕНДА В РП</vt:lpstr>
      <vt:lpstr>РАБОТАЕМ ПО МОДЕЛИ PISA</vt:lpstr>
      <vt:lpstr>ФЕДЕРАЛЬНЫЕ РЕГУЛЯТОРЫ</vt:lpstr>
      <vt:lpstr>В РАБОЧИХ ПРОГРАММАХ ДОЛЖНЫ ОТРАЖАТЬСЯ: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И КОРРЕКТИРОВКА РАБОЧИХ ПРОГРАММ</dc:title>
  <dc:creator>Katya</dc:creator>
  <cp:lastModifiedBy>Миронова Екатерина Владимировна</cp:lastModifiedBy>
  <cp:revision>260</cp:revision>
  <dcterms:created xsi:type="dcterms:W3CDTF">2021-06-04T04:50:49Z</dcterms:created>
  <dcterms:modified xsi:type="dcterms:W3CDTF">2022-01-27T14:18:43Z</dcterms:modified>
</cp:coreProperties>
</file>