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72" r:id="rId4"/>
    <p:sldId id="271" r:id="rId5"/>
    <p:sldId id="276" r:id="rId6"/>
    <p:sldId id="273" r:id="rId7"/>
    <p:sldId id="277" r:id="rId8"/>
    <p:sldId id="275" r:id="rId9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721"/>
    <a:srgbClr val="14334C"/>
    <a:srgbClr val="CC00CC"/>
    <a:srgbClr val="FF00FF"/>
    <a:srgbClr val="163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27" autoAdjust="0"/>
    <p:restoredTop sz="94629" autoAdjust="0"/>
  </p:normalViewPr>
  <p:slideViewPr>
    <p:cSldViewPr>
      <p:cViewPr>
        <p:scale>
          <a:sx n="80" d="100"/>
          <a:sy n="80" d="100"/>
        </p:scale>
        <p:origin x="-102" y="-1152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63060" y="2139702"/>
            <a:ext cx="7200800" cy="1635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14334C"/>
                </a:solidFill>
                <a:latin typeface="Times New Roman" pitchFamily="18" charset="0"/>
                <a:cs typeface="Times New Roman" pitchFamily="18" charset="0"/>
              </a:rPr>
              <a:t>Организация получения образования в форме семейного образования </a:t>
            </a:r>
          </a:p>
          <a:p>
            <a:r>
              <a:rPr lang="ru-RU" sz="2800" b="1" dirty="0" smtClean="0">
                <a:solidFill>
                  <a:srgbClr val="14334C"/>
                </a:solidFill>
                <a:latin typeface="Times New Roman" pitchFamily="18" charset="0"/>
                <a:cs typeface="Times New Roman" pitchFamily="18" charset="0"/>
              </a:rPr>
              <a:t>в 2021-2022 учебном году</a:t>
            </a:r>
            <a:endParaRPr lang="ru-RU" sz="2800" b="1" dirty="0">
              <a:solidFill>
                <a:srgbClr val="14334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shaforostovatn\Desktop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091" y="3271292"/>
            <a:ext cx="1973697" cy="17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748" y="186304"/>
            <a:ext cx="1590200" cy="128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96568"/>
            <a:ext cx="754370" cy="107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0" y="196568"/>
            <a:ext cx="9144000" cy="13670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по образованию и науке администрации 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городской округ 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город-курорт Сочи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1"/>
            <a:ext cx="9144000" cy="55552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9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ru-RU" alt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отношений с родителями (законными представителями)</a:t>
            </a:r>
            <a:endParaRPr lang="ru-RU" altLang="ru-RU" sz="2000" b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 descr="Картинки по запросу документ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71738"/>
            <a:ext cx="1080120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3675632" y="3147814"/>
            <a:ext cx="5468367" cy="1656184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промежуточных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государственной итоговой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аттестаций;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школьной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35№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общешкольных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в оценочных процедурах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сихолого-педагогическая помощь (ст. 9 № 273-ФЗ)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3568" y="1383995"/>
            <a:ext cx="2304256" cy="576064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01907" y="650690"/>
            <a:ext cx="5571657" cy="2281100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 организовать для моего ребёнка….получение… общего образования в форме семейного образования за курс …. класса </a:t>
            </a:r>
          </a:p>
          <a:p>
            <a:pPr lvl="0" algn="just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следующим предметам… (в соответствии с учебным планом ОО), </a:t>
            </a:r>
          </a:p>
          <a:p>
            <a:pPr lvl="0" algn="just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проведением промежуточных аттестаций …. (в соответствии с положением ОО прописывает количество промежуточных аттестаций, но могут быть исключения),</a:t>
            </a:r>
          </a:p>
          <a:p>
            <a:pPr lvl="0" algn="just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подпись, дата,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(родитель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пишет, что решение принято с учётом мнения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0694" y="3615866"/>
            <a:ext cx="2304256" cy="576064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1"/>
            <a:ext cx="9144000" cy="55552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9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ru-RU" alt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отношений с родителями (законными представителями)</a:t>
            </a:r>
            <a:endParaRPr lang="ru-RU" altLang="ru-RU" sz="2000" b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01907" y="1549936"/>
            <a:ext cx="5434589" cy="3470086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Уставом и Лицензией ОО;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освоения обучающимися программ общего образования вне образовательных организаций (в формах семейного образования и самообразования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графиком консультаций,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графиком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аттестаций,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составом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темами по предметам,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уведомлением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ответственности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ст. 43 Конституции Российской Федерации.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32040" y="695542"/>
            <a:ext cx="2486291" cy="720080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родителя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8" descr="https://im0-tub-ru.yandex.net/i?id=e0b434910ebbad62622050c7b6be9868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082" y="1707654"/>
            <a:ext cx="1095000" cy="100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 rot="10800000" flipH="1" flipV="1">
            <a:off x="6660232" y="1278755"/>
            <a:ext cx="1061999" cy="13601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Bef>
                <a:spcPts val="0"/>
              </a:spcBef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886" y="2931790"/>
            <a:ext cx="3475393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hangingPunct="0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согласие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обработку персональных данных в соответствии с ФЗ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персональных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данных»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27.07.2006 №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152-ФЗ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2"/>
            <a:ext cx="9144000" cy="45778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75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ru-RU" altLang="ru-RU" sz="28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</a:t>
            </a:r>
            <a:endParaRPr lang="ru-RU" altLang="ru-RU" sz="2800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07496" y="469555"/>
            <a:ext cx="4536504" cy="2358261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  <a:ln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Отразить!</a:t>
            </a:r>
            <a:endParaRPr lang="ru-RU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промежуточных аттестаций (тест, диктант, к/р, защита проекта и т.д.);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ериодичность промежуточных аттестаций;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ривлечение к проверочным и диагностическим работам;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промежуточных аттестаций по АООП;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рикрепление для прохождения ОГЭ, ЕГЭ и обязательных процедур для допуска к экзаменам.</a:t>
            </a:r>
          </a:p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3932" y="836576"/>
            <a:ext cx="3672408" cy="1624218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освоения обучающимися программ общего образования вне образовательных организаций (в формах семейного образования и самообразования)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39320" y="3002892"/>
            <a:ext cx="3704680" cy="2017129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…,по всем предметам и курсам образовательной программы соответствующего класса;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график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промежуточных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аттестаций (указать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формы),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состав предметных комиссий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азработать КИМ по программам соответствующего уровня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3932" y="2722622"/>
            <a:ext cx="4313016" cy="2420878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51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Приказ об организации семейной формы получения образования;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Приказ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прохождении промежуточной аттестации и (или) государственной итоговой аттестации, для получающих образование в форме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самообразования;</a:t>
            </a:r>
          </a:p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о зачислении экстерна для прохождения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промежуточной аттестации и (или) государственной итоговой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(ст.33 № 273-ФЗ).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6" descr="https://site-3041a4d.1c-umi.ru/images/cms/data/polozhenij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1590"/>
            <a:ext cx="847370" cy="75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im0-tub-ru.yandex.net/i?id=c92138dc57a0f204e4cbc20798c23f5b-l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41629"/>
            <a:ext cx="853932" cy="75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tint val="50000"/>
                <a:satMod val="300000"/>
              </a:schemeClr>
            </a:gs>
            <a:gs pos="87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699543"/>
            <a:ext cx="9144000" cy="444395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/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осваивающие общеобразовательные программы в форме семейного образования или самообразования,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классный журнал не вносятся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учитываются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отдельном делопроизводстве.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каждого обучающегося оформляется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карта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личной карте находятся: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родителей (законных представителей).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освоение общеобразовательных программ;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(ы) ОО об организации получения образования в форме семейного образования или самообразования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ротоколы промежуточных аттестаций;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аттестации, все заявления;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ведомость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промежуточной аттестации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обучения – выписка из решения педагогического совета ОО и копии приказов о выдаче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прохождении промежуточной аттестации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95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shaforostovatn\Desktop\Снимо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075806"/>
            <a:ext cx="792088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6978" y="123478"/>
            <a:ext cx="8569478" cy="2520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законодательством спорных вопросов получения образования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2222" y="785566"/>
            <a:ext cx="8752967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3.ст. 34 № 272-ФЗ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прохождении аттестации экстерны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пользуются академическими правами обучающихся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соответствующей образовательной программе.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2222" y="1213463"/>
            <a:ext cx="8775894" cy="7024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ч.5 ст. 66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272-ФЗ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образование, основное общее образование, среднее общее образование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обязательными уровнями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Обучающиеся, не освоившие основной образовательной программы начального общего и (или) основного общего образования, не допускаются к обучению на следующих уровнях общего образования.</a:t>
            </a:r>
          </a:p>
          <a:p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150" y="3396212"/>
            <a:ext cx="8752966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58 № 272-ФЗ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промежуточной аттестации во второй раз образовательной организацией создается комиссия.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4799" y="2000239"/>
            <a:ext cx="8752966" cy="524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58 №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272-ФЗ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dirty="0"/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ликвидировавшие в установленные сроки академической задолженности, продолжают получать образование в образовательной организации.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2223" y="2592980"/>
            <a:ext cx="8752966" cy="752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 ст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58 № 272-ФЗ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академическую задолженность, вправе пройти промежуточную аттестацию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двух раз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сроки, определяемые организацией, осуществляющей образовательную деятельность,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одного года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образования академической задолженности. В указанный период не включаются время болезни обучающегося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5501" y="3912286"/>
            <a:ext cx="8732264" cy="5561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4 ст. 63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272-ФЗ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общего образования и форма обучения по конкретной основной общеобразовательной программе определяются </a:t>
            </a:r>
            <a:r>
              <a:rPr lang="ru-RU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законныМИ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представителяМИ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обучающегося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5501" y="4516454"/>
            <a:ext cx="8732264" cy="5561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п.7 Приказа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22.03.2021 №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формируется с учётом требований ФГОС общего образования соответствующего уровня, в том числе к перечню учебных предметов, обязательных для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504" y="411511"/>
            <a:ext cx="9010600" cy="323478"/>
          </a:xfrm>
          <a:prstGeom prst="roundRect">
            <a:avLst/>
          </a:prstGeom>
          <a:noFill/>
          <a:ln>
            <a:solidFill>
              <a:srgbClr val="7030A0">
                <a:alpha val="26000"/>
              </a:srgb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Приказ от 22.03.2021 № 115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151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законодательстве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st.depositphotos.com/1005920/2564/i/950/depositphotos_25643235-exclamation-sign-green-circle-glossy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0"/>
            <a:ext cx="450678" cy="52908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07504" y="734989"/>
            <a:ext cx="9010600" cy="1126800"/>
          </a:xfrm>
          <a:prstGeom prst="roundRect">
            <a:avLst/>
          </a:prstGeom>
          <a:noFill/>
          <a:ln>
            <a:solidFill>
              <a:srgbClr val="7030A0">
                <a:alpha val="26000"/>
              </a:srgb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информируют орган местного самоуправления муниципального района или городского округа, на территории которых они проживают,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15 календарных дней с момента утверждения приказа об отчислении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обучающегося из ОО в связи с переходом на семейное образование или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чем за 15 дней до начала учебного года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планируется переход на семейное образование;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2067694"/>
            <a:ext cx="9036496" cy="2931790"/>
          </a:xfrm>
          <a:prstGeom prst="roundRect">
            <a:avLst/>
          </a:prstGeom>
          <a:noFill/>
          <a:ln>
            <a:solidFill>
              <a:srgbClr val="7030A0">
                <a:alpha val="26000"/>
              </a:srgb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27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 на зачисление для прохождения государственной итоговой аттестации в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составляет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 основного общего образования -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чем за две недели до даты проведения итогового собеседования по русскому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языку,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1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марта;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 среднего общего образования -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чем за две недели до проведения итогового сочинения (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изложения),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1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февраля.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экстернов проводится по не более одному учебному предмету (курсу) в день.</a:t>
            </a:r>
          </a:p>
          <a:p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общеобразовательной программе в форме семейного образования имеют право на зачет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результатов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промежуточной аттестации, пройденной в других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ОО,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установленном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r>
              <a:rPr lang="ru-RU" sz="14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от 30.07.2020 № 845/369).</a:t>
            </a:r>
          </a:p>
          <a:p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Экстернам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прошедшим промежуточную аттестацию и отчисленным из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ОО,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55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01728" y="123478"/>
            <a:ext cx="6612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472574"/>
            <a:ext cx="9144000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Разместить на сайте информацию об организации освоения обучающимися программ общего образования вне образовательных организаций (в формах семейного образования и самообразования)</a:t>
            </a:r>
          </a:p>
          <a:p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-372" y="1091234"/>
            <a:ext cx="9144000" cy="472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Привести в соответствие с действующим законодательством Положения ОО.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372" y="2239684"/>
            <a:ext cx="9144000" cy="21863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«шапке» приказа указывать:  «В соответствии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ст. 17 ФЗ от 29 декабря 2012 года № 273-ФЗ «Об образовании в Российской Федерации»,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22 марта 2021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115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образования», письмом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15 ноября 2013 г. № НТ-1139/08 «Об организации получения образования в семейной форме»,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заявления родителей (законных представителей), Устава (указать ОО), Положения об организации освоения обучающимися программ общего образования вне образовательных организаций (в формах семейного образования и самообразования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606234"/>
            <a:ext cx="9144000" cy="5908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Актуализировать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нормативно правовые документы в Положении (нормативно правовые акты в части образования, изданные в период существования РСФСР-утратили силу);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"/>
            <a:ext cx="9144000" cy="45778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75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ru-RU" altLang="ru-RU" sz="28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altLang="ru-RU" sz="2800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-744" y="4488881"/>
            <a:ext cx="9144372" cy="5063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Предоставить в УОН уведомления родителей о выборе семейной формы образования,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 октября 2021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1052</Words>
  <Application>Microsoft Office PowerPoint</Application>
  <PresentationFormat>Экран (16:9)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Делопроизводство</vt:lpstr>
      <vt:lpstr>Презентация PowerPoint</vt:lpstr>
      <vt:lpstr>Новое в законодательстве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ДОУ №6</dc:title>
  <dc:creator>IT</dc:creator>
  <cp:lastModifiedBy>Шафоростова Татьяна Николаевна</cp:lastModifiedBy>
  <cp:revision>107</cp:revision>
  <cp:lastPrinted>2020-08-20T16:40:57Z</cp:lastPrinted>
  <dcterms:created xsi:type="dcterms:W3CDTF">2020-05-27T06:19:13Z</dcterms:created>
  <dcterms:modified xsi:type="dcterms:W3CDTF">2021-09-29T09:47:46Z</dcterms:modified>
</cp:coreProperties>
</file>